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9064"/>
    <a:srgbClr val="B478E8"/>
    <a:srgbClr val="FFE7A0"/>
    <a:srgbClr val="16365E"/>
    <a:srgbClr val="FEE29C"/>
    <a:srgbClr val="E2C98B"/>
    <a:srgbClr val="A47C79"/>
    <a:srgbClr val="C9B17A"/>
    <a:srgbClr val="514832"/>
    <a:srgbClr val="C7B1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47"/>
    <p:restoredTop sz="94617"/>
  </p:normalViewPr>
  <p:slideViewPr>
    <p:cSldViewPr snapToGrid="0" snapToObjects="1">
      <p:cViewPr>
        <p:scale>
          <a:sx n="83" d="100"/>
          <a:sy n="83" d="100"/>
        </p:scale>
        <p:origin x="680" y="1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de_calcul_Microsoft_Excel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de_calcul_Microsoft_Excel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de_calcul_Microsoft_Excel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de_calcul_Microsoft_Excel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de_calcul_Microsoft_Excel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de_calcul_Microsoft_Excel5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de_calcul_Microsoft_Excel6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de_calcul_Microsoft_Excel7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de_calcul_Microsoft_Excel8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de_calcul_Microsoft_Excel9.xlsx"/><Relationship Id="rId1" Type="http://schemas.openxmlformats.org/officeDocument/2006/relationships/themeOverride" Target="../theme/themeOverr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"/>
          <c:y val="1.0260422618455183E-2"/>
          <c:w val="1"/>
          <c:h val="0.9718628006849812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14.5</c:v>
                </c:pt>
                <c:pt idx="1">
                  <c:v>40</c:v>
                </c:pt>
                <c:pt idx="2">
                  <c:v>47.5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1C-394B-AF83-DCA94A81E6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BRAND</c:v>
                </c:pt>
              </c:strCache>
            </c:strRef>
          </c:tx>
          <c:spPr>
            <a:solidFill>
              <a:srgbClr val="C00000"/>
            </a:solidFill>
            <a:ln w="15875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31C-394B-AF83-DCA94A81E6B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31C-394B-AF83-DCA94A81E6BA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31C-394B-AF83-DCA94A81E6BA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31C-394B-AF83-DCA94A81E6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1050" b="1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71</c:v>
                </c:pt>
                <c:pt idx="1">
                  <c:v>20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31C-394B-AF83-DCA94A81E6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6-831C-394B-AF83-DCA94A81E6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214145280"/>
        <c:axId val="214151168"/>
      </c:barChart>
      <c:catAx>
        <c:axId val="214145280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214151168"/>
        <c:crosses val="autoZero"/>
        <c:auto val="1"/>
        <c:lblAlgn val="ctr"/>
        <c:lblOffset val="100"/>
        <c:noMultiLvlLbl val="0"/>
      </c:catAx>
      <c:valAx>
        <c:axId val="214151168"/>
        <c:scaling>
          <c:orientation val="minMax"/>
          <c:max val="100"/>
        </c:scaling>
        <c:delete val="1"/>
        <c:axPos val="t"/>
        <c:numFmt formatCode="General" sourceLinked="1"/>
        <c:majorTickMark val="out"/>
        <c:minorTickMark val="none"/>
        <c:tickLblPos val="nextTo"/>
        <c:crossAx val="21414528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7196335643540623E-2"/>
          <c:y val="1.0260422618455183E-2"/>
          <c:w val="0.89777002861230326"/>
          <c:h val="0.9718628006849812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</c:v>
                </c:pt>
                <c:pt idx="1">
                  <c:v>38.5</c:v>
                </c:pt>
                <c:pt idx="2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24-B546-851C-EEFF76889C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BRAND</c:v>
                </c:pt>
              </c:strCache>
            </c:strRef>
          </c:tx>
          <c:spPr>
            <a:solidFill>
              <a:srgbClr val="C00000"/>
            </a:solidFill>
            <a:ln w="15875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524-B546-851C-EEFF76889C6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524-B546-851C-EEFF76889C60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524-B546-851C-EEFF76889C60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D524-B546-851C-EEFF76889C6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1050" b="1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72</c:v>
                </c:pt>
                <c:pt idx="1">
                  <c:v>23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524-B546-851C-EEFF76889C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6-D524-B546-851C-EEFF76889C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214145280"/>
        <c:axId val="214151168"/>
      </c:barChart>
      <c:catAx>
        <c:axId val="214145280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214151168"/>
        <c:crosses val="autoZero"/>
        <c:auto val="1"/>
        <c:lblAlgn val="ctr"/>
        <c:lblOffset val="100"/>
        <c:noMultiLvlLbl val="0"/>
      </c:catAx>
      <c:valAx>
        <c:axId val="214151168"/>
        <c:scaling>
          <c:orientation val="minMax"/>
          <c:max val="100"/>
        </c:scaling>
        <c:delete val="1"/>
        <c:axPos val="t"/>
        <c:numFmt formatCode="General" sourceLinked="1"/>
        <c:majorTickMark val="out"/>
        <c:minorTickMark val="none"/>
        <c:tickLblPos val="nextTo"/>
        <c:crossAx val="21414528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7196335643540623E-2"/>
          <c:y val="1.0260422618455183E-2"/>
          <c:w val="0.89777002861230326"/>
          <c:h val="0.9718628006849812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</c:v>
                </c:pt>
                <c:pt idx="1">
                  <c:v>37.5</c:v>
                </c:pt>
                <c:pt idx="2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28-7F42-A1E9-A95D2681F0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BRAND</c:v>
                </c:pt>
              </c:strCache>
            </c:strRef>
          </c:tx>
          <c:spPr>
            <a:solidFill>
              <a:srgbClr val="C00000"/>
            </a:solidFill>
            <a:ln w="15875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728-7F42-A1E9-A95D2681F035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728-7F42-A1E9-A95D2681F035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728-7F42-A1E9-A95D2681F035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A728-7F42-A1E9-A95D2681F03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1050" b="1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74</c:v>
                </c:pt>
                <c:pt idx="1">
                  <c:v>25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728-7F42-A1E9-A95D2681F0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6-A728-7F42-A1E9-A95D2681F0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214145280"/>
        <c:axId val="214151168"/>
      </c:barChart>
      <c:catAx>
        <c:axId val="214145280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214151168"/>
        <c:crosses val="autoZero"/>
        <c:auto val="1"/>
        <c:lblAlgn val="ctr"/>
        <c:lblOffset val="100"/>
        <c:noMultiLvlLbl val="0"/>
      </c:catAx>
      <c:valAx>
        <c:axId val="214151168"/>
        <c:scaling>
          <c:orientation val="minMax"/>
          <c:max val="100"/>
        </c:scaling>
        <c:delete val="1"/>
        <c:axPos val="t"/>
        <c:numFmt formatCode="General" sourceLinked="1"/>
        <c:majorTickMark val="out"/>
        <c:minorTickMark val="none"/>
        <c:tickLblPos val="nextTo"/>
        <c:crossAx val="21414528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7196335643540623E-2"/>
          <c:y val="1.0260422618455183E-2"/>
          <c:w val="0.89777002861230326"/>
          <c:h val="0.9718628006849812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12.5</c:v>
                </c:pt>
                <c:pt idx="1">
                  <c:v>38</c:v>
                </c:pt>
                <c:pt idx="2">
                  <c:v>46.5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9E-B848-A412-24E13D39B9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BRAND</c:v>
                </c:pt>
              </c:strCache>
            </c:strRef>
          </c:tx>
          <c:spPr>
            <a:solidFill>
              <a:srgbClr val="C9B17A"/>
            </a:solidFill>
            <a:ln w="15875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C9E-B848-A412-24E13D39B90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C9E-B848-A412-24E13D39B90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C9E-B848-A412-24E13D39B90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C9E-B848-A412-24E13D39B90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1050" b="1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75</c:v>
                </c:pt>
                <c:pt idx="1">
                  <c:v>24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C9E-B848-A412-24E13D39B9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6-8C9E-B848-A412-24E13D39B9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214145280"/>
        <c:axId val="214151168"/>
      </c:barChart>
      <c:catAx>
        <c:axId val="214145280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214151168"/>
        <c:crosses val="autoZero"/>
        <c:auto val="1"/>
        <c:lblAlgn val="ctr"/>
        <c:lblOffset val="100"/>
        <c:noMultiLvlLbl val="0"/>
      </c:catAx>
      <c:valAx>
        <c:axId val="214151168"/>
        <c:scaling>
          <c:orientation val="minMax"/>
          <c:max val="100"/>
        </c:scaling>
        <c:delete val="1"/>
        <c:axPos val="t"/>
        <c:numFmt formatCode="General" sourceLinked="1"/>
        <c:majorTickMark val="out"/>
        <c:minorTickMark val="none"/>
        <c:tickLblPos val="nextTo"/>
        <c:crossAx val="21414528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7196335643540623E-2"/>
          <c:y val="1.0260422618455183E-2"/>
          <c:w val="0.89777002861230326"/>
          <c:h val="0.9718628006849812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10.5</c:v>
                </c:pt>
                <c:pt idx="1">
                  <c:v>34</c:v>
                </c:pt>
                <c:pt idx="2">
                  <c:v>45.5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6A-8E44-87E8-E5950B43D9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BRAND</c:v>
                </c:pt>
              </c:strCache>
            </c:strRef>
          </c:tx>
          <c:spPr>
            <a:solidFill>
              <a:srgbClr val="C9B17A"/>
            </a:solidFill>
            <a:ln w="15875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56A-8E44-87E8-E5950B43D98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056A-8E44-87E8-E5950B43D98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56A-8E44-87E8-E5950B43D98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056A-8E44-87E8-E5950B43D98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1050" b="1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79</c:v>
                </c:pt>
                <c:pt idx="1">
                  <c:v>32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56A-8E44-87E8-E5950B43D9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6-056A-8E44-87E8-E5950B43D9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214145280"/>
        <c:axId val="214151168"/>
      </c:barChart>
      <c:catAx>
        <c:axId val="214145280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214151168"/>
        <c:crosses val="autoZero"/>
        <c:auto val="1"/>
        <c:lblAlgn val="ctr"/>
        <c:lblOffset val="100"/>
        <c:noMultiLvlLbl val="0"/>
      </c:catAx>
      <c:valAx>
        <c:axId val="214151168"/>
        <c:scaling>
          <c:orientation val="minMax"/>
          <c:max val="100"/>
        </c:scaling>
        <c:delete val="1"/>
        <c:axPos val="t"/>
        <c:numFmt formatCode="General" sourceLinked="1"/>
        <c:majorTickMark val="out"/>
        <c:minorTickMark val="none"/>
        <c:tickLblPos val="nextTo"/>
        <c:crossAx val="21414528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3355984740104903E-2"/>
          <c:y val="1.8063101534384503E-2"/>
          <c:w val="0.89777002861230326"/>
          <c:h val="0.9718628006849812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10.5</c:v>
                </c:pt>
                <c:pt idx="1">
                  <c:v>38</c:v>
                </c:pt>
                <c:pt idx="2">
                  <c:v>47.5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B0-4843-867C-E8665CFA00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BRAND</c:v>
                </c:pt>
              </c:strCache>
            </c:strRef>
          </c:tx>
          <c:spPr>
            <a:solidFill>
              <a:srgbClr val="C9B17A"/>
            </a:solidFill>
            <a:ln w="15875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8B0-4843-867C-E8665CFA00C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8B0-4843-867C-E8665CFA00C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8B0-4843-867C-E8665CFA00C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8B0-4843-867C-E8665CFA00C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1050" b="1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79</c:v>
                </c:pt>
                <c:pt idx="1">
                  <c:v>24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8B0-4843-867C-E8665CFA00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6-88B0-4843-867C-E8665CFA00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214145280"/>
        <c:axId val="214151168"/>
      </c:barChart>
      <c:catAx>
        <c:axId val="214145280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214151168"/>
        <c:crosses val="autoZero"/>
        <c:auto val="1"/>
        <c:lblAlgn val="ctr"/>
        <c:lblOffset val="100"/>
        <c:noMultiLvlLbl val="0"/>
      </c:catAx>
      <c:valAx>
        <c:axId val="214151168"/>
        <c:scaling>
          <c:orientation val="minMax"/>
          <c:max val="100"/>
        </c:scaling>
        <c:delete val="1"/>
        <c:axPos val="t"/>
        <c:numFmt formatCode="General" sourceLinked="1"/>
        <c:majorTickMark val="out"/>
        <c:minorTickMark val="none"/>
        <c:tickLblPos val="nextTo"/>
        <c:crossAx val="21414528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3355984740104903E-2"/>
          <c:y val="1.8063101534384503E-2"/>
          <c:w val="0.89777002861230326"/>
          <c:h val="0.9718628006849812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</c:v>
                </c:pt>
                <c:pt idx="1">
                  <c:v>38.5</c:v>
                </c:pt>
                <c:pt idx="2">
                  <c:v>47.5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02-8B48-911A-4F395ABAF6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BRAND</c:v>
                </c:pt>
              </c:strCache>
            </c:strRef>
          </c:tx>
          <c:spPr>
            <a:solidFill>
              <a:srgbClr val="C9B17A"/>
            </a:solidFill>
            <a:ln w="15875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202-8B48-911A-4F395ABAF67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202-8B48-911A-4F395ABAF67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202-8B48-911A-4F395ABAF677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B202-8B48-911A-4F395ABAF67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1050" b="1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80</c:v>
                </c:pt>
                <c:pt idx="1">
                  <c:v>23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202-8B48-911A-4F395ABAF6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6-B202-8B48-911A-4F395ABAF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214145280"/>
        <c:axId val="214151168"/>
      </c:barChart>
      <c:catAx>
        <c:axId val="214145280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214151168"/>
        <c:crosses val="autoZero"/>
        <c:auto val="1"/>
        <c:lblAlgn val="ctr"/>
        <c:lblOffset val="100"/>
        <c:noMultiLvlLbl val="0"/>
      </c:catAx>
      <c:valAx>
        <c:axId val="214151168"/>
        <c:scaling>
          <c:orientation val="minMax"/>
          <c:max val="100"/>
        </c:scaling>
        <c:delete val="1"/>
        <c:axPos val="t"/>
        <c:numFmt formatCode="General" sourceLinked="1"/>
        <c:majorTickMark val="out"/>
        <c:minorTickMark val="none"/>
        <c:tickLblPos val="nextTo"/>
        <c:crossAx val="21414528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3355984740104903E-2"/>
          <c:y val="1.8063101534384503E-2"/>
          <c:w val="0.89777002861230326"/>
          <c:h val="0.9718628006849812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9.5</c:v>
                </c:pt>
                <c:pt idx="1">
                  <c:v>33</c:v>
                </c:pt>
                <c:pt idx="2">
                  <c:v>45.5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26-754D-8213-670F3F8DA3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BRAND</c:v>
                </c:pt>
              </c:strCache>
            </c:strRef>
          </c:tx>
          <c:spPr>
            <a:solidFill>
              <a:srgbClr val="C9B17A"/>
            </a:solidFill>
            <a:ln w="15875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326-754D-8213-670F3F8DA3F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6326-754D-8213-670F3F8DA3F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326-754D-8213-670F3F8DA3F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6326-754D-8213-670F3F8DA3F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1050" b="1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81</c:v>
                </c:pt>
                <c:pt idx="1">
                  <c:v>34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326-754D-8213-670F3F8DA3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6-6326-754D-8213-670F3F8DA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214145280"/>
        <c:axId val="214151168"/>
      </c:barChart>
      <c:catAx>
        <c:axId val="214145280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214151168"/>
        <c:crosses val="autoZero"/>
        <c:auto val="1"/>
        <c:lblAlgn val="ctr"/>
        <c:lblOffset val="100"/>
        <c:noMultiLvlLbl val="0"/>
      </c:catAx>
      <c:valAx>
        <c:axId val="214151168"/>
        <c:scaling>
          <c:orientation val="minMax"/>
          <c:max val="100"/>
        </c:scaling>
        <c:delete val="1"/>
        <c:axPos val="t"/>
        <c:numFmt formatCode="General" sourceLinked="1"/>
        <c:majorTickMark val="out"/>
        <c:minorTickMark val="none"/>
        <c:tickLblPos val="nextTo"/>
        <c:crossAx val="21414528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3355984740104903E-2"/>
          <c:y val="1.8063101534384503E-2"/>
          <c:w val="0.89777002861230326"/>
          <c:h val="0.9718628006849812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</c:v>
                </c:pt>
                <c:pt idx="1">
                  <c:v>16</c:v>
                </c:pt>
                <c:pt idx="2">
                  <c:v>30.5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BB-BA44-9F42-89829DE0F7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BRAND</c:v>
                </c:pt>
              </c:strCache>
            </c:strRef>
          </c:tx>
          <c:spPr>
            <a:solidFill>
              <a:srgbClr val="9BBB59">
                <a:lumMod val="50000"/>
              </a:srgbClr>
            </a:solidFill>
            <a:ln w="15875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ABB-BA44-9F42-89829DE0F7A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ABB-BA44-9F42-89829DE0F7A0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ABB-BA44-9F42-89829DE0F7A0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7ABB-BA44-9F42-89829DE0F7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1050" b="1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84</c:v>
                </c:pt>
                <c:pt idx="1">
                  <c:v>68</c:v>
                </c:pt>
                <c:pt idx="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BB-BA44-9F42-89829DE0F7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6-7ABB-BA44-9F42-89829DE0F7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214145280"/>
        <c:axId val="214151168"/>
      </c:barChart>
      <c:catAx>
        <c:axId val="214145280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214151168"/>
        <c:crosses val="autoZero"/>
        <c:auto val="1"/>
        <c:lblAlgn val="ctr"/>
        <c:lblOffset val="100"/>
        <c:noMultiLvlLbl val="0"/>
      </c:catAx>
      <c:valAx>
        <c:axId val="214151168"/>
        <c:scaling>
          <c:orientation val="minMax"/>
          <c:max val="100"/>
        </c:scaling>
        <c:delete val="1"/>
        <c:axPos val="t"/>
        <c:numFmt formatCode="General" sourceLinked="1"/>
        <c:majorTickMark val="out"/>
        <c:minorTickMark val="none"/>
        <c:tickLblPos val="nextTo"/>
        <c:crossAx val="21414528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3355984740104903E-2"/>
          <c:y val="1.8063101534384503E-2"/>
          <c:w val="0.89777002861230326"/>
          <c:h val="0.9718628006849812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</c:v>
                </c:pt>
                <c:pt idx="1">
                  <c:v>34.5</c:v>
                </c:pt>
                <c:pt idx="2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21-3742-9C24-D20277F7A1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BRAND</c:v>
                </c:pt>
              </c:strCache>
            </c:strRef>
          </c:tx>
          <c:spPr>
            <a:solidFill>
              <a:srgbClr val="9BBB59">
                <a:lumMod val="50000"/>
              </a:srgbClr>
            </a:solidFill>
            <a:ln w="15875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621-3742-9C24-D20277F7A12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621-3742-9C24-D20277F7A12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621-3742-9C24-D20277F7A12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D621-3742-9C24-D20277F7A12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1050" b="1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88</c:v>
                </c:pt>
                <c:pt idx="1">
                  <c:v>31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621-3742-9C24-D20277F7A1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noFill/>
          </c:spPr>
          <c:invertIfNegative val="0"/>
          <c:cat>
            <c:strRef>
              <c:f>Sheet1!$A$2:$A$4</c:f>
              <c:strCache>
                <c:ptCount val="3"/>
                <c:pt idx="0">
                  <c:v>Aided awareness</c:v>
                </c:pt>
                <c:pt idx="1">
                  <c:v>Visit ever</c:v>
                </c:pt>
                <c:pt idx="2">
                  <c:v>Consid current pair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6-D621-3742-9C24-D20277F7A1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214145280"/>
        <c:axId val="214151168"/>
      </c:barChart>
      <c:catAx>
        <c:axId val="214145280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214151168"/>
        <c:crosses val="autoZero"/>
        <c:auto val="1"/>
        <c:lblAlgn val="ctr"/>
        <c:lblOffset val="100"/>
        <c:noMultiLvlLbl val="0"/>
      </c:catAx>
      <c:valAx>
        <c:axId val="214151168"/>
        <c:scaling>
          <c:orientation val="minMax"/>
          <c:max val="100"/>
        </c:scaling>
        <c:delete val="1"/>
        <c:axPos val="t"/>
        <c:numFmt formatCode="General" sourceLinked="1"/>
        <c:majorTickMark val="out"/>
        <c:minorTickMark val="none"/>
        <c:tickLblPos val="nextTo"/>
        <c:crossAx val="21414528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12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11" Type="http://schemas.openxmlformats.org/officeDocument/2006/relationships/chart" Target="../charts/chart10.xml"/><Relationship Id="rId5" Type="http://schemas.openxmlformats.org/officeDocument/2006/relationships/chart" Target="../charts/chart4.xml"/><Relationship Id="rId10" Type="http://schemas.openxmlformats.org/officeDocument/2006/relationships/chart" Target="../charts/chart9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or 2"/>
          <p:cNvCxnSpPr/>
          <p:nvPr/>
        </p:nvCxnSpPr>
        <p:spPr>
          <a:xfrm>
            <a:off x="640080" y="471599"/>
            <a:ext cx="223200" cy="0"/>
          </a:xfrm>
          <a:prstGeom prst="line">
            <a:avLst/>
          </a:prstGeom>
          <a:ln w="12700">
            <a:solidFill>
              <a:srgbClr val="977D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46080" y="413999"/>
            <a:ext cx="6480000" cy="18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spc="220">
                <a:solidFill>
                  <a:srgbClr val="C9B17A"/>
                </a:solidFill>
                <a:latin typeface="IBM Plex Mono"/>
              </a:rPr>
              <a:t>BAROMÈTRE DE MARQUE · DÉMONSTRATION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44000"/>
            <a:ext cx="5715000" cy="12772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4000" b="0" dirty="0">
                <a:solidFill>
                  <a:srgbClr val="F2F3F0"/>
                </a:solidFill>
                <a:latin typeface="Radio Canada Big"/>
              </a:rPr>
              <a:t>Ce deck </a:t>
            </a:r>
            <a:r>
              <a:rPr lang="fr-FR" sz="4000" b="0" dirty="0">
                <a:solidFill>
                  <a:srgbClr val="F2F3F0"/>
                </a:solidFill>
                <a:latin typeface="Radio Canada Big"/>
              </a:rPr>
              <a:t>a été paramétré</a:t>
            </a:r>
          </a:p>
          <a:p>
            <a:pPr algn="l">
              <a:lnSpc>
                <a:spcPct val="106000"/>
              </a:lnSpc>
            </a:pPr>
            <a:r>
              <a:rPr lang="fr-FR" sz="4000" dirty="0">
                <a:solidFill>
                  <a:srgbClr val="F2F3F0"/>
                </a:solidFill>
                <a:latin typeface="Radio Canada Big"/>
              </a:rPr>
              <a:t>pour une démonstration</a:t>
            </a:r>
            <a:r>
              <a:rPr sz="4000" b="0" dirty="0">
                <a:solidFill>
                  <a:srgbClr val="F2F3F0"/>
                </a:solidFill>
                <a:latin typeface="Radio Canada Big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79" y="2408400"/>
            <a:ext cx="6719319" cy="6247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lang="fr-FR" sz="4000" dirty="0">
                <a:solidFill>
                  <a:srgbClr val="C9B17A"/>
                </a:solidFill>
                <a:latin typeface="Radio Canada Big"/>
              </a:rPr>
              <a:t>Il est entièrement modulable</a:t>
            </a:r>
            <a:r>
              <a:rPr sz="4000" b="0" dirty="0">
                <a:solidFill>
                  <a:srgbClr val="C9B17A"/>
                </a:solidFill>
                <a:latin typeface="Radio Canada Big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3685" y="3247546"/>
            <a:ext cx="5112000" cy="8053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ct val="165000"/>
              </a:lnSpc>
            </a:pPr>
            <a:r>
              <a:rPr lang="fr-FR" sz="1100" b="0" dirty="0">
                <a:solidFill>
                  <a:srgbClr val="9B9E98"/>
                </a:solidFill>
                <a:latin typeface="Plus Jakarta Sans"/>
              </a:rPr>
              <a:t>Le fichier </a:t>
            </a:r>
            <a:r>
              <a:rPr sz="1100" b="0" dirty="0">
                <a:solidFill>
                  <a:srgbClr val="9B9E98"/>
                </a:solidFill>
                <a:latin typeface="Plus Jakarta Sans"/>
              </a:rPr>
              <a:t>de tris </a:t>
            </a:r>
            <a:r>
              <a:rPr lang="fr-FR" sz="1100" b="1" u="sng" dirty="0">
                <a:solidFill>
                  <a:srgbClr val="B478E8"/>
                </a:solidFill>
                <a:latin typeface="Plus Jakarta Sans"/>
              </a:rPr>
              <a:t>que vous pouvez modifier </a:t>
            </a:r>
            <a:r>
              <a:rPr lang="fr-FR" sz="1100" b="0" dirty="0">
                <a:solidFill>
                  <a:srgbClr val="9B9E98"/>
                </a:solidFill>
                <a:latin typeface="Plus Jakarta Sans"/>
              </a:rPr>
              <a:t>entre </a:t>
            </a:r>
            <a:r>
              <a:rPr sz="1100" b="0" dirty="0">
                <a:solidFill>
                  <a:srgbClr val="9B9E98"/>
                </a:solidFill>
                <a:latin typeface="Plus Jakarta Sans"/>
              </a:rPr>
              <a:t>dans le </a:t>
            </a:r>
            <a:r>
              <a:rPr sz="1100" b="0" dirty="0" err="1">
                <a:solidFill>
                  <a:srgbClr val="9B9E98"/>
                </a:solidFill>
                <a:latin typeface="Plus Jakarta Sans"/>
              </a:rPr>
              <a:t>moteur</a:t>
            </a:r>
            <a:r>
              <a:rPr sz="1100" b="0" dirty="0">
                <a:solidFill>
                  <a:srgbClr val="9B9E98"/>
                </a:solidFill>
                <a:latin typeface="Plus Jakarta Sans"/>
              </a:rPr>
              <a:t>. Les </a:t>
            </a:r>
            <a:r>
              <a:rPr sz="1100" b="0" dirty="0" err="1">
                <a:solidFill>
                  <a:srgbClr val="9B9E98"/>
                </a:solidFill>
                <a:latin typeface="Plus Jakarta Sans"/>
              </a:rPr>
              <a:t>règles</a:t>
            </a:r>
            <a:r>
              <a:rPr sz="1100" b="0" dirty="0">
                <a:solidFill>
                  <a:srgbClr val="9B9E98"/>
                </a:solidFill>
                <a:latin typeface="Plus Jakarta Sans"/>
              </a:rPr>
              <a:t> de charting, les </a:t>
            </a:r>
            <a:r>
              <a:rPr lang="fr-FR" sz="1100" b="0" dirty="0">
                <a:solidFill>
                  <a:srgbClr val="9B9E98"/>
                </a:solidFill>
                <a:latin typeface="Plus Jakarta Sans"/>
              </a:rPr>
              <a:t>seuils de </a:t>
            </a:r>
            <a:r>
              <a:rPr sz="1100" b="1" dirty="0" err="1">
                <a:solidFill>
                  <a:srgbClr val="9B9E98"/>
                </a:solidFill>
                <a:latin typeface="Plus Jakarta Sans"/>
              </a:rPr>
              <a:t>significativité</a:t>
            </a:r>
            <a:r>
              <a:rPr sz="1100" b="1" dirty="0">
                <a:solidFill>
                  <a:srgbClr val="9B9E98"/>
                </a:solidFill>
                <a:latin typeface="Plus Jakarta Sans"/>
              </a:rPr>
              <a:t> et le</a:t>
            </a:r>
            <a:r>
              <a:rPr lang="fr-FR" sz="1100" b="1" dirty="0">
                <a:solidFill>
                  <a:srgbClr val="9B9E98"/>
                </a:solidFill>
                <a:latin typeface="Plus Jakarta Sans"/>
              </a:rPr>
              <a:t>s </a:t>
            </a:r>
            <a:r>
              <a:rPr lang="fr-FR" sz="1100" b="1" dirty="0" err="1">
                <a:solidFill>
                  <a:srgbClr val="9B9E98"/>
                </a:solidFill>
                <a:latin typeface="Plus Jakarta Sans"/>
              </a:rPr>
              <a:t>rankings</a:t>
            </a:r>
            <a:r>
              <a:rPr lang="fr-FR" sz="1100" b="1" dirty="0">
                <a:solidFill>
                  <a:srgbClr val="9B9E98"/>
                </a:solidFill>
                <a:latin typeface="Plus Jakarta Sans"/>
              </a:rPr>
              <a:t> </a:t>
            </a:r>
            <a:r>
              <a:rPr lang="fr-FR" sz="1100" b="0" dirty="0">
                <a:solidFill>
                  <a:srgbClr val="9B9E98"/>
                </a:solidFill>
                <a:latin typeface="Plus Jakarta Sans"/>
              </a:rPr>
              <a:t>sont </a:t>
            </a:r>
            <a:r>
              <a:rPr sz="1100" b="0" dirty="0">
                <a:solidFill>
                  <a:srgbClr val="9B9E98"/>
                </a:solidFill>
                <a:latin typeface="Plus Jakarta Sans"/>
              </a:rPr>
              <a:t>appliqués </a:t>
            </a:r>
            <a:r>
              <a:rPr sz="1100" b="0" dirty="0" err="1">
                <a:solidFill>
                  <a:srgbClr val="9B9E98"/>
                </a:solidFill>
                <a:latin typeface="Plus Jakarta Sans"/>
              </a:rPr>
              <a:t>automatiquement</a:t>
            </a:r>
            <a:r>
              <a:rPr sz="1100" b="0" dirty="0">
                <a:solidFill>
                  <a:srgbClr val="9B9E98"/>
                </a:solidFill>
                <a:latin typeface="Plus Jakarta Sans"/>
              </a:rPr>
              <a:t>. Les slides qui </a:t>
            </a:r>
            <a:r>
              <a:rPr sz="1100" b="0" dirty="0" err="1">
                <a:solidFill>
                  <a:srgbClr val="9B9E98"/>
                </a:solidFill>
                <a:latin typeface="Plus Jakarta Sans"/>
              </a:rPr>
              <a:t>suivent</a:t>
            </a:r>
            <a:r>
              <a:rPr sz="1100" b="0" dirty="0">
                <a:solidFill>
                  <a:srgbClr val="9B9E98"/>
                </a:solidFill>
                <a:latin typeface="Plus Jakarta Sans"/>
              </a:rPr>
              <a:t> </a:t>
            </a:r>
            <a:r>
              <a:rPr lang="fr-FR" sz="1100" b="0" dirty="0">
                <a:solidFill>
                  <a:srgbClr val="9B9E98"/>
                </a:solidFill>
                <a:latin typeface="Plus Jakarta Sans"/>
              </a:rPr>
              <a:t>seront sorties </a:t>
            </a:r>
            <a:r>
              <a:rPr sz="1100" b="0" dirty="0" err="1">
                <a:solidFill>
                  <a:srgbClr val="9B9E98"/>
                </a:solidFill>
                <a:latin typeface="Plus Jakarta Sans"/>
              </a:rPr>
              <a:t>telles</a:t>
            </a:r>
            <a:r>
              <a:rPr sz="1100" b="0" dirty="0">
                <a:solidFill>
                  <a:srgbClr val="9B9E98"/>
                </a:solidFill>
                <a:latin typeface="Plus Jakarta Sans"/>
              </a:rPr>
              <a:t> </a:t>
            </a:r>
            <a:r>
              <a:rPr sz="1100" b="0" dirty="0" err="1">
                <a:solidFill>
                  <a:srgbClr val="9B9E98"/>
                </a:solidFill>
                <a:latin typeface="Plus Jakarta Sans"/>
              </a:rPr>
              <a:t>quelles</a:t>
            </a:r>
            <a:r>
              <a:rPr lang="fr-FR" sz="1100" b="0" dirty="0">
                <a:solidFill>
                  <a:srgbClr val="9B9E98"/>
                </a:solidFill>
                <a:latin typeface="Plus Jakarta Sans"/>
              </a:rPr>
              <a:t> </a:t>
            </a:r>
            <a:r>
              <a:rPr lang="fr-FR" sz="1100" b="1" u="sng" dirty="0">
                <a:solidFill>
                  <a:srgbClr val="B478E8"/>
                </a:solidFill>
                <a:latin typeface="Plus Jakarta Sans"/>
              </a:rPr>
              <a:t>selon vos modifications</a:t>
            </a:r>
            <a:r>
              <a:rPr sz="1100" b="1" u="sng" dirty="0">
                <a:solidFill>
                  <a:srgbClr val="B478E8"/>
                </a:solidFill>
                <a:latin typeface="Plus Jakarta Sans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3684" y="4434636"/>
            <a:ext cx="5576699" cy="5260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ct val="165000"/>
              </a:lnSpc>
            </a:pPr>
            <a:r>
              <a:rPr sz="1100" b="0" dirty="0">
                <a:solidFill>
                  <a:srgbClr val="9B9E98"/>
                </a:solidFill>
                <a:latin typeface="Plus Jakarta Sans"/>
              </a:rPr>
              <a:t>Changez </a:t>
            </a:r>
            <a:r>
              <a:rPr sz="1100" b="0" dirty="0" err="1">
                <a:solidFill>
                  <a:srgbClr val="9B9E98"/>
                </a:solidFill>
                <a:latin typeface="Plus Jakarta Sans"/>
              </a:rPr>
              <a:t>une</a:t>
            </a:r>
            <a:r>
              <a:rPr sz="1100" b="0" dirty="0">
                <a:solidFill>
                  <a:srgbClr val="9B9E98"/>
                </a:solidFill>
                <a:latin typeface="Plus Jakarta Sans"/>
              </a:rPr>
              <a:t> </a:t>
            </a:r>
            <a:r>
              <a:rPr sz="1100" b="0" dirty="0" err="1">
                <a:solidFill>
                  <a:srgbClr val="9B9E98"/>
                </a:solidFill>
                <a:latin typeface="Plus Jakarta Sans"/>
              </a:rPr>
              <a:t>valeur</a:t>
            </a:r>
            <a:r>
              <a:rPr sz="1100" b="0" dirty="0">
                <a:solidFill>
                  <a:srgbClr val="9B9E98"/>
                </a:solidFill>
                <a:latin typeface="Plus Jakarta Sans"/>
              </a:rPr>
              <a:t>, </a:t>
            </a:r>
            <a:r>
              <a:rPr sz="1100" b="0" dirty="0" err="1">
                <a:solidFill>
                  <a:srgbClr val="9B9E98"/>
                </a:solidFill>
                <a:latin typeface="Plus Jakarta Sans"/>
              </a:rPr>
              <a:t>retirez</a:t>
            </a:r>
            <a:r>
              <a:rPr lang="fr-FR" sz="1100" b="0" dirty="0">
                <a:solidFill>
                  <a:srgbClr val="9B9E98"/>
                </a:solidFill>
                <a:latin typeface="Plus Jakarta Sans"/>
              </a:rPr>
              <a:t>/changez le nom</a:t>
            </a:r>
            <a:r>
              <a:rPr lang="fr-FR" sz="1100" dirty="0">
                <a:solidFill>
                  <a:srgbClr val="9B9E98"/>
                </a:solidFill>
                <a:latin typeface="Plus Jakarta Sans"/>
              </a:rPr>
              <a:t> d’</a:t>
            </a:r>
            <a:r>
              <a:rPr sz="1100" b="0" dirty="0" err="1">
                <a:solidFill>
                  <a:srgbClr val="9B9E98"/>
                </a:solidFill>
                <a:latin typeface="Plus Jakarta Sans"/>
              </a:rPr>
              <a:t>une</a:t>
            </a:r>
            <a:r>
              <a:rPr sz="1100" b="0" dirty="0">
                <a:solidFill>
                  <a:srgbClr val="9B9E98"/>
                </a:solidFill>
                <a:latin typeface="Plus Jakarta Sans"/>
              </a:rPr>
              <a:t> marque, </a:t>
            </a:r>
            <a:r>
              <a:rPr lang="fr-FR" sz="1100" b="0" dirty="0">
                <a:solidFill>
                  <a:srgbClr val="9B9E98"/>
                </a:solidFill>
                <a:latin typeface="Plus Jakarta Sans"/>
              </a:rPr>
              <a:t>modulez le </a:t>
            </a:r>
            <a:r>
              <a:rPr lang="fr-FR" sz="1100" b="0" dirty="0" err="1">
                <a:solidFill>
                  <a:srgbClr val="9B9E98"/>
                </a:solidFill>
                <a:latin typeface="Plus Jakarta Sans"/>
              </a:rPr>
              <a:t>template</a:t>
            </a:r>
            <a:r>
              <a:rPr sz="1100" b="0" dirty="0">
                <a:solidFill>
                  <a:srgbClr val="9B9E98"/>
                </a:solidFill>
                <a:latin typeface="Plus Jakarta Sans"/>
              </a:rPr>
              <a:t>: la production </a:t>
            </a:r>
            <a:r>
              <a:rPr lang="fr-FR" sz="1100" b="0" dirty="0">
                <a:solidFill>
                  <a:srgbClr val="9B9E98"/>
                </a:solidFill>
                <a:latin typeface="Plus Jakarta Sans"/>
              </a:rPr>
              <a:t>s’ajuste </a:t>
            </a:r>
            <a:r>
              <a:rPr sz="1100" b="0" dirty="0">
                <a:solidFill>
                  <a:srgbClr val="9B9E98"/>
                </a:solidFill>
                <a:latin typeface="Plus Jakarta Sans"/>
              </a:rPr>
              <a:t>sur les </a:t>
            </a:r>
            <a:r>
              <a:rPr sz="1100" b="0" dirty="0" err="1">
                <a:solidFill>
                  <a:srgbClr val="9B9E98"/>
                </a:solidFill>
                <a:latin typeface="Plus Jakarta Sans"/>
              </a:rPr>
              <a:t>nouvelles</a:t>
            </a:r>
            <a:r>
              <a:rPr sz="1100" b="0" dirty="0">
                <a:solidFill>
                  <a:srgbClr val="9B9E98"/>
                </a:solidFill>
                <a:latin typeface="Plus Jakarta Sans"/>
              </a:rPr>
              <a:t> données</a:t>
            </a:r>
            <a:r>
              <a:rPr lang="fr-FR" sz="1100" b="0" dirty="0">
                <a:solidFill>
                  <a:srgbClr val="9B9E98"/>
                </a:solidFill>
                <a:latin typeface="Plus Jakarta Sans"/>
              </a:rPr>
              <a:t> et modifications</a:t>
            </a:r>
            <a:r>
              <a:rPr sz="1100" b="0" dirty="0">
                <a:solidFill>
                  <a:srgbClr val="9B9E98"/>
                </a:solidFill>
                <a:latin typeface="Plus Jakarta Sans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5503202"/>
            <a:ext cx="1594080" cy="259200"/>
          </a:xfrm>
          <a:prstGeom prst="rect">
            <a:avLst/>
          </a:prstGeom>
          <a:solidFill>
            <a:srgbClr val="0A0B0D"/>
          </a:solidFill>
          <a:ln w="9525">
            <a:solidFill>
              <a:srgbClr val="242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sz="750" spc="120">
                <a:solidFill>
                  <a:srgbClr val="9B9E98"/>
                </a:solidFill>
                <a:latin typeface="IBM Plex Mono"/>
              </a:rPr>
              <a:t>FUNNEL DE CONVERSION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362046" y="5503202"/>
            <a:ext cx="1530576" cy="259200"/>
          </a:xfrm>
          <a:prstGeom prst="rect">
            <a:avLst/>
          </a:prstGeom>
          <a:solidFill>
            <a:srgbClr val="0A0B0D"/>
          </a:solidFill>
          <a:ln w="9525">
            <a:solidFill>
              <a:srgbClr val="242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sz="750" spc="120">
                <a:solidFill>
                  <a:srgbClr val="9B9E98"/>
                </a:solidFill>
                <a:latin typeface="IBM Plex Mono"/>
              </a:rPr>
              <a:t>TABLEAUX SOCIO-DÉMO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09400" y="5503202"/>
            <a:ext cx="1403567" cy="259200"/>
          </a:xfrm>
          <a:prstGeom prst="rect">
            <a:avLst/>
          </a:prstGeom>
          <a:solidFill>
            <a:srgbClr val="0A0B0D"/>
          </a:solidFill>
          <a:ln w="9525">
            <a:solidFill>
              <a:srgbClr val="242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sz="750" spc="120">
                <a:solidFill>
                  <a:srgbClr val="9B9E98"/>
                </a:solidFill>
                <a:latin typeface="IBM Plex Mono"/>
              </a:rPr>
              <a:t>VUE MULTI-MARCHÉS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92167" y="5503202"/>
            <a:ext cx="1276560" cy="259200"/>
          </a:xfrm>
          <a:prstGeom prst="rect">
            <a:avLst/>
          </a:prstGeom>
          <a:solidFill>
            <a:srgbClr val="0A0B0D"/>
          </a:solidFill>
          <a:ln w="9525">
            <a:solidFill>
              <a:srgbClr val="242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sz="750" spc="120">
                <a:solidFill>
                  <a:srgbClr val="9B9E98"/>
                </a:solidFill>
                <a:latin typeface="IBM Plex Mono"/>
              </a:rPr>
              <a:t>SIGNIFICATIVITÉ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47927" y="5503202"/>
            <a:ext cx="1276560" cy="259200"/>
          </a:xfrm>
          <a:prstGeom prst="rect">
            <a:avLst/>
          </a:prstGeom>
          <a:solidFill>
            <a:srgbClr val="0A0B0D"/>
          </a:solidFill>
          <a:ln w="9525">
            <a:solidFill>
              <a:srgbClr val="242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sz="750" spc="120">
                <a:solidFill>
                  <a:srgbClr val="9B9E98"/>
                </a:solidFill>
                <a:latin typeface="IBM Plex Mono"/>
              </a:rPr>
              <a:t>LECTURE RÉDIGÉE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07920" y="1569600"/>
            <a:ext cx="2160000" cy="18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spc="140">
                <a:solidFill>
                  <a:srgbClr val="787B74"/>
                </a:solidFill>
                <a:latin typeface="IBM Plex Mono"/>
              </a:rPr>
              <a:t>MARQUES SUIVIES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07920" y="1519200"/>
            <a:ext cx="3744000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fr-FR" sz="1700" b="0" dirty="0">
                <a:solidFill>
                  <a:srgbClr val="F2F3F0"/>
                </a:solidFill>
                <a:latin typeface="Radio Canada Big"/>
              </a:rPr>
              <a:t>10</a:t>
            </a:r>
            <a:endParaRPr sz="1700" b="0" dirty="0">
              <a:solidFill>
                <a:srgbClr val="F2F3F0"/>
              </a:solidFill>
              <a:latin typeface="Radio Canada Big"/>
            </a:endParaRPr>
          </a:p>
        </p:txBody>
      </p:sp>
      <p:cxnSp>
        <p:nvCxnSpPr>
          <p:cNvPr id="23" name="Connector 22"/>
          <p:cNvCxnSpPr/>
          <p:nvPr/>
        </p:nvCxnSpPr>
        <p:spPr>
          <a:xfrm>
            <a:off x="7807920" y="1850400"/>
            <a:ext cx="3744000" cy="0"/>
          </a:xfrm>
          <a:prstGeom prst="line">
            <a:avLst/>
          </a:prstGeom>
          <a:ln w="9525">
            <a:solidFill>
              <a:srgbClr val="242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07920" y="1972800"/>
            <a:ext cx="2160000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850" b="0" spc="140" dirty="0">
                <a:solidFill>
                  <a:srgbClr val="787B74"/>
                </a:solidFill>
                <a:latin typeface="IBM Plex Mono"/>
              </a:rPr>
              <a:t>BASES</a:t>
            </a:r>
            <a:endParaRPr sz="850" b="0" spc="140" dirty="0">
              <a:solidFill>
                <a:srgbClr val="787B74"/>
              </a:solidFill>
              <a:latin typeface="IBM Plex Mon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817445" y="1954888"/>
            <a:ext cx="3744000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fr-FR" sz="1700" b="0" dirty="0">
                <a:solidFill>
                  <a:srgbClr val="F2F3F0"/>
                </a:solidFill>
                <a:latin typeface="Radio Canada Big"/>
              </a:rPr>
              <a:t>1000</a:t>
            </a:r>
            <a:endParaRPr sz="1700" b="0" dirty="0">
              <a:solidFill>
                <a:srgbClr val="F2F3F0"/>
              </a:solidFill>
              <a:latin typeface="Radio Canada Big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807920" y="3324543"/>
            <a:ext cx="9525" cy="540000"/>
          </a:xfrm>
          <a:prstGeom prst="rect">
            <a:avLst/>
          </a:prstGeom>
          <a:solidFill>
            <a:srgbClr val="977D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930320" y="3324543"/>
            <a:ext cx="3600000" cy="4061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lang="fr-FR" sz="900" b="0" dirty="0">
                <a:solidFill>
                  <a:srgbClr val="787B74"/>
                </a:solidFill>
                <a:latin typeface="Plus Jakarta Sans"/>
              </a:rPr>
              <a:t>Les </a:t>
            </a:r>
            <a:r>
              <a:rPr lang="fr-FR" sz="900" dirty="0">
                <a:solidFill>
                  <a:srgbClr val="787B74"/>
                </a:solidFill>
                <a:latin typeface="Plus Jakarta Sans"/>
              </a:rPr>
              <a:t>m</a:t>
            </a:r>
            <a:r>
              <a:rPr sz="900" b="0" dirty="0" err="1">
                <a:solidFill>
                  <a:srgbClr val="787B74"/>
                </a:solidFill>
                <a:latin typeface="Plus Jakarta Sans"/>
              </a:rPr>
              <a:t>arques</a:t>
            </a:r>
            <a:r>
              <a:rPr lang="fr-FR" sz="900" dirty="0">
                <a:solidFill>
                  <a:srgbClr val="787B74"/>
                </a:solidFill>
                <a:latin typeface="Plus Jakarta Sans"/>
              </a:rPr>
              <a:t> e</a:t>
            </a:r>
            <a:r>
              <a:rPr sz="900" b="0" dirty="0">
                <a:solidFill>
                  <a:srgbClr val="787B74"/>
                </a:solidFill>
                <a:latin typeface="Plus Jakarta Sans"/>
              </a:rPr>
              <a:t>t</a:t>
            </a:r>
            <a:r>
              <a:rPr lang="fr-FR" sz="900" b="0" dirty="0">
                <a:solidFill>
                  <a:srgbClr val="787B74"/>
                </a:solidFill>
                <a:latin typeface="Plus Jakarta Sans"/>
              </a:rPr>
              <a:t> les</a:t>
            </a:r>
            <a:r>
              <a:rPr sz="900" b="0" dirty="0">
                <a:solidFill>
                  <a:srgbClr val="787B74"/>
                </a:solidFill>
                <a:latin typeface="Plus Jakarta Sans"/>
              </a:rPr>
              <a:t> </a:t>
            </a:r>
            <a:r>
              <a:rPr sz="900" b="0" dirty="0" err="1">
                <a:solidFill>
                  <a:srgbClr val="787B74"/>
                </a:solidFill>
                <a:latin typeface="Plus Jakarta Sans"/>
              </a:rPr>
              <a:t>résultats</a:t>
            </a:r>
            <a:r>
              <a:rPr sz="900" b="0" dirty="0">
                <a:solidFill>
                  <a:srgbClr val="787B74"/>
                </a:solidFill>
                <a:latin typeface="Plus Jakarta Sans"/>
              </a:rPr>
              <a:t> </a:t>
            </a:r>
            <a:r>
              <a:rPr sz="900" b="0" dirty="0" err="1">
                <a:solidFill>
                  <a:srgbClr val="787B74"/>
                </a:solidFill>
                <a:latin typeface="Plus Jakarta Sans"/>
              </a:rPr>
              <a:t>sont</a:t>
            </a:r>
            <a:r>
              <a:rPr sz="900" b="0" dirty="0">
                <a:solidFill>
                  <a:srgbClr val="787B74"/>
                </a:solidFill>
                <a:latin typeface="Plus Jakarta Sans"/>
              </a:rPr>
              <a:t> </a:t>
            </a:r>
            <a:r>
              <a:rPr sz="900" b="0" dirty="0" err="1">
                <a:solidFill>
                  <a:srgbClr val="787B74"/>
                </a:solidFill>
                <a:latin typeface="Plus Jakarta Sans"/>
              </a:rPr>
              <a:t>fictifs</a:t>
            </a:r>
            <a:r>
              <a:rPr sz="900" b="0" dirty="0">
                <a:solidFill>
                  <a:srgbClr val="787B74"/>
                </a:solidFill>
                <a:latin typeface="Plus Jakarta Sans"/>
              </a:rPr>
              <a:t>. Ce jeu de données </a:t>
            </a:r>
            <a:r>
              <a:rPr sz="900" b="0" dirty="0" err="1">
                <a:solidFill>
                  <a:srgbClr val="787B74"/>
                </a:solidFill>
                <a:latin typeface="Plus Jakarta Sans"/>
              </a:rPr>
              <a:t>sert</a:t>
            </a:r>
            <a:r>
              <a:rPr sz="900" b="0" dirty="0">
                <a:solidFill>
                  <a:srgbClr val="787B74"/>
                </a:solidFill>
                <a:latin typeface="Plus Jakarta Sans"/>
              </a:rPr>
              <a:t> </a:t>
            </a:r>
            <a:r>
              <a:rPr sz="900" b="0" dirty="0" err="1">
                <a:solidFill>
                  <a:srgbClr val="787B74"/>
                </a:solidFill>
                <a:latin typeface="Plus Jakarta Sans"/>
              </a:rPr>
              <a:t>uniquement</a:t>
            </a:r>
            <a:r>
              <a:rPr sz="900" b="0" dirty="0">
                <a:solidFill>
                  <a:srgbClr val="787B74"/>
                </a:solidFill>
                <a:latin typeface="Plus Jakarta Sans"/>
              </a:rPr>
              <a:t> à </a:t>
            </a:r>
            <a:r>
              <a:rPr sz="900" b="0" dirty="0" err="1">
                <a:solidFill>
                  <a:srgbClr val="787B74"/>
                </a:solidFill>
                <a:latin typeface="Plus Jakarta Sans"/>
              </a:rPr>
              <a:t>montrer</a:t>
            </a:r>
            <a:r>
              <a:rPr sz="900" b="0" dirty="0">
                <a:solidFill>
                  <a:srgbClr val="787B74"/>
                </a:solidFill>
                <a:latin typeface="Plus Jakarta Sans"/>
              </a:rPr>
              <a:t> le </a:t>
            </a:r>
            <a:r>
              <a:rPr sz="900" b="0" dirty="0" err="1">
                <a:solidFill>
                  <a:srgbClr val="787B74"/>
                </a:solidFill>
                <a:latin typeface="Plus Jakarta Sans"/>
              </a:rPr>
              <a:t>fonctionnement</a:t>
            </a:r>
            <a:r>
              <a:rPr sz="900" b="0" dirty="0">
                <a:solidFill>
                  <a:srgbClr val="787B74"/>
                </a:solidFill>
                <a:latin typeface="Plus Jakarta Sans"/>
              </a:rPr>
              <a:t> du </a:t>
            </a:r>
            <a:r>
              <a:rPr sz="900" b="0" dirty="0" err="1">
                <a:solidFill>
                  <a:srgbClr val="787B74"/>
                </a:solidFill>
                <a:latin typeface="Plus Jakarta Sans"/>
              </a:rPr>
              <a:t>moteur</a:t>
            </a:r>
            <a:r>
              <a:rPr sz="900" b="0" dirty="0">
                <a:solidFill>
                  <a:srgbClr val="787B74"/>
                </a:solidFill>
                <a:latin typeface="Plus Jakarta Sans"/>
              </a:rPr>
              <a:t>.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640080" y="6321601"/>
            <a:ext cx="10911840" cy="0"/>
          </a:xfrm>
          <a:prstGeom prst="line">
            <a:avLst/>
          </a:prstGeom>
          <a:ln w="9525">
            <a:solidFill>
              <a:srgbClr val="242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0111920" y="6444001"/>
            <a:ext cx="144000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750" b="0" spc="140" dirty="0">
                <a:solidFill>
                  <a:srgbClr val="C9B17A"/>
                </a:solidFill>
                <a:latin typeface="IBM Plex Mono"/>
              </a:rPr>
              <a:t>01 / 0</a:t>
            </a:r>
            <a:r>
              <a:rPr lang="fr-FR" sz="750" b="0" spc="140" dirty="0">
                <a:solidFill>
                  <a:srgbClr val="C9B17A"/>
                </a:solidFill>
                <a:latin typeface="IBM Plex Mono"/>
              </a:rPr>
              <a:t>5</a:t>
            </a:r>
            <a:endParaRPr sz="750" b="0" spc="140" dirty="0">
              <a:solidFill>
                <a:srgbClr val="C9B17A"/>
              </a:solidFill>
              <a:latin typeface="IBM Plex Mono"/>
            </a:endParaRPr>
          </a:p>
        </p:txBody>
      </p:sp>
      <p:sp>
        <p:nvSpPr>
          <p:cNvPr id="43" name="TextBox 29">
            <a:extLst>
              <a:ext uri="{FF2B5EF4-FFF2-40B4-BE49-F238E27FC236}">
                <a16:creationId xmlns:a16="http://schemas.microsoft.com/office/drawing/2014/main" id="{204895AF-76E7-081B-F7DE-4F4682318FFB}"/>
              </a:ext>
            </a:extLst>
          </p:cNvPr>
          <p:cNvSpPr txBox="1"/>
          <p:nvPr/>
        </p:nvSpPr>
        <p:spPr>
          <a:xfrm>
            <a:off x="640080" y="6444001"/>
            <a:ext cx="720000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fr-FR" sz="750" spc="140" dirty="0">
                <a:solidFill>
                  <a:srgbClr val="787B74"/>
                </a:solidFill>
                <a:latin typeface="IBM Plex Mono"/>
              </a:rPr>
              <a:t>JR &amp; CO </a:t>
            </a:r>
            <a:r>
              <a:rPr lang="fr-FR" sz="750" b="1" spc="140" dirty="0">
                <a:solidFill>
                  <a:srgbClr val="787B74"/>
                </a:solidFill>
                <a:latin typeface="IBM Plex Mono"/>
              </a:rPr>
              <a:t>(Ou votre marque) </a:t>
            </a:r>
            <a:r>
              <a:rPr lang="fr-FR" sz="750" spc="140" dirty="0">
                <a:solidFill>
                  <a:srgbClr val="787B74"/>
                </a:solidFill>
                <a:latin typeface="IBM Plex Mono"/>
              </a:rPr>
              <a:t>· BAROMÈTRE DE MARQUE · VAGUE 2 · 2026 · DONNÉES FICTIVES</a:t>
            </a:r>
          </a:p>
        </p:txBody>
      </p:sp>
      <p:sp>
        <p:nvSpPr>
          <p:cNvPr id="44" name="TextBox 36">
            <a:extLst>
              <a:ext uri="{FF2B5EF4-FFF2-40B4-BE49-F238E27FC236}">
                <a16:creationId xmlns:a16="http://schemas.microsoft.com/office/drawing/2014/main" id="{AFE6E934-B071-0B3C-EA21-C6FB862CBFA8}"/>
              </a:ext>
            </a:extLst>
          </p:cNvPr>
          <p:cNvSpPr txBox="1"/>
          <p:nvPr/>
        </p:nvSpPr>
        <p:spPr>
          <a:xfrm>
            <a:off x="10935710" y="807867"/>
            <a:ext cx="1232420" cy="1914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lang="fr-FR" sz="900" dirty="0">
                <a:solidFill>
                  <a:srgbClr val="787B74"/>
                </a:solidFill>
                <a:latin typeface="Plus Jakarta Sans"/>
              </a:rPr>
              <a:t>(Ou mettez votre logo)</a:t>
            </a:r>
            <a:endParaRPr sz="900" b="0" dirty="0">
              <a:solidFill>
                <a:srgbClr val="787B74"/>
              </a:solidFill>
              <a:latin typeface="Plus Jakarta Sans"/>
            </a:endParaRP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35271DC2-68C3-2331-4C1B-873EC246C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115" y="293233"/>
            <a:ext cx="546625" cy="556748"/>
          </a:xfrm>
          <a:prstGeom prst="rect">
            <a:avLst/>
          </a:prstGeom>
        </p:spPr>
      </p:pic>
      <p:sp>
        <p:nvSpPr>
          <p:cNvPr id="46" name="TextBox 36">
            <a:extLst>
              <a:ext uri="{FF2B5EF4-FFF2-40B4-BE49-F238E27FC236}">
                <a16:creationId xmlns:a16="http://schemas.microsoft.com/office/drawing/2014/main" id="{78306364-B3F4-9E1F-8077-25E2C6C7C09D}"/>
              </a:ext>
            </a:extLst>
          </p:cNvPr>
          <p:cNvSpPr txBox="1"/>
          <p:nvPr/>
        </p:nvSpPr>
        <p:spPr>
          <a:xfrm>
            <a:off x="7817444" y="4491034"/>
            <a:ext cx="3734475" cy="473848"/>
          </a:xfrm>
          <a:prstGeom prst="rect">
            <a:avLst/>
          </a:prstGeom>
          <a:noFill/>
          <a:ln>
            <a:solidFill>
              <a:srgbClr val="FFE7A0"/>
            </a:solidFill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5000"/>
              </a:lnSpc>
            </a:pPr>
            <a:r>
              <a:rPr lang="fr-FR" sz="1050" b="1" dirty="0">
                <a:solidFill>
                  <a:srgbClr val="787B74"/>
                </a:solidFill>
                <a:latin typeface="Plus Jakarta Sans"/>
              </a:rPr>
              <a:t>Ceci est une liste </a:t>
            </a:r>
            <a:r>
              <a:rPr lang="fr-FR" sz="1050" b="1" u="sng" dirty="0">
                <a:solidFill>
                  <a:srgbClr val="787B74"/>
                </a:solidFill>
                <a:latin typeface="Plus Jakarta Sans"/>
              </a:rPr>
              <a:t>non exhaustive </a:t>
            </a:r>
            <a:r>
              <a:rPr lang="fr-FR" sz="1050" b="1" dirty="0">
                <a:solidFill>
                  <a:srgbClr val="787B74"/>
                </a:solidFill>
                <a:latin typeface="Plus Jakarta Sans"/>
              </a:rPr>
              <a:t>des possibilités, nous pouvons adapter le moteur selon vos exigences. </a:t>
            </a:r>
            <a:endParaRPr sz="1050" b="1" dirty="0">
              <a:solidFill>
                <a:srgbClr val="787B74"/>
              </a:solidFill>
              <a:latin typeface="Plus Jakarta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or 2"/>
          <p:cNvCxnSpPr/>
          <p:nvPr/>
        </p:nvCxnSpPr>
        <p:spPr>
          <a:xfrm>
            <a:off x="640080" y="471599"/>
            <a:ext cx="223200" cy="0"/>
          </a:xfrm>
          <a:prstGeom prst="line">
            <a:avLst/>
          </a:prstGeom>
          <a:ln w="12700">
            <a:solidFill>
              <a:srgbClr val="977D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46080" y="413999"/>
            <a:ext cx="648000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900" b="0" spc="220" dirty="0">
                <a:solidFill>
                  <a:srgbClr val="C9B17A"/>
                </a:solidFill>
                <a:latin typeface="IBM Plex Mono"/>
              </a:rPr>
              <a:t>FUNNEL OVERVIEW</a:t>
            </a:r>
            <a:r>
              <a:rPr sz="900" b="0" spc="220" dirty="0">
                <a:solidFill>
                  <a:srgbClr val="C9B17A"/>
                </a:solidFill>
                <a:latin typeface="IBM Plex Mono"/>
              </a:rPr>
              <a:t>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033199"/>
            <a:ext cx="983184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dirty="0">
                <a:solidFill>
                  <a:srgbClr val="9B9E98"/>
                </a:solidFill>
                <a:latin typeface="Plus Jakarta Sans"/>
              </a:rPr>
              <a:t>Base : 1 000 </a:t>
            </a:r>
          </a:p>
        </p:txBody>
      </p:sp>
      <p:cxnSp>
        <p:nvCxnSpPr>
          <p:cNvPr id="9" name="Connector 8"/>
          <p:cNvCxnSpPr>
            <a:cxnSpLocks/>
          </p:cNvCxnSpPr>
          <p:nvPr/>
        </p:nvCxnSpPr>
        <p:spPr>
          <a:xfrm>
            <a:off x="1575497" y="1674798"/>
            <a:ext cx="7776000" cy="0"/>
          </a:xfrm>
          <a:prstGeom prst="line">
            <a:avLst/>
          </a:prstGeom>
          <a:ln w="12700">
            <a:solidFill>
              <a:srgbClr val="3A3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0080" y="1630799"/>
            <a:ext cx="1584000" cy="14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spc="140">
                <a:solidFill>
                  <a:srgbClr val="C9B17A"/>
                </a:solidFill>
                <a:latin typeface="IBM Plex Mono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9199"/>
            <a:ext cx="158400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1050" b="1" dirty="0">
                <a:solidFill>
                  <a:srgbClr val="F2F3F0"/>
                </a:solidFill>
                <a:latin typeface="Plus Jakarta Sans"/>
              </a:rPr>
              <a:t>Spontaneous</a:t>
            </a:r>
            <a:endParaRPr sz="1050" b="1" dirty="0">
              <a:solidFill>
                <a:srgbClr val="F2F3F0"/>
              </a:solidFill>
              <a:latin typeface="Plus Jakarta Sans"/>
            </a:endParaRPr>
          </a:p>
        </p:txBody>
      </p:sp>
      <p:cxnSp>
        <p:nvCxnSpPr>
          <p:cNvPr id="19" name="Connector 18"/>
          <p:cNvCxnSpPr/>
          <p:nvPr/>
        </p:nvCxnSpPr>
        <p:spPr>
          <a:xfrm>
            <a:off x="1575497" y="2220307"/>
            <a:ext cx="7776000" cy="0"/>
          </a:xfrm>
          <a:prstGeom prst="line">
            <a:avLst/>
          </a:prstGeom>
          <a:ln w="9525">
            <a:solidFill>
              <a:srgbClr val="242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40080" y="2465999"/>
            <a:ext cx="1584000" cy="14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spc="140">
                <a:solidFill>
                  <a:srgbClr val="C9B17A"/>
                </a:solidFill>
                <a:latin typeface="IBM Plex Mono"/>
              </a:rPr>
              <a:t>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2624399"/>
            <a:ext cx="158400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1050" b="1" dirty="0">
                <a:solidFill>
                  <a:srgbClr val="F2F3F0"/>
                </a:solidFill>
                <a:latin typeface="Plus Jakarta Sans"/>
              </a:rPr>
              <a:t>Aided </a:t>
            </a:r>
            <a:r>
              <a:rPr lang="fr-FR" sz="1050" b="1" dirty="0" err="1">
                <a:solidFill>
                  <a:srgbClr val="F2F3F0"/>
                </a:solidFill>
                <a:latin typeface="Plus Jakarta Sans"/>
              </a:rPr>
              <a:t>awareness</a:t>
            </a:r>
            <a:endParaRPr sz="1050" b="1" dirty="0">
              <a:solidFill>
                <a:srgbClr val="F2F3F0"/>
              </a:solidFill>
              <a:latin typeface="Plus Jakarta San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0080" y="3010693"/>
            <a:ext cx="1584000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850" b="0" dirty="0">
                <a:solidFill>
                  <a:srgbClr val="787B74"/>
                </a:solidFill>
                <a:latin typeface="Plus Jakarta Sans"/>
              </a:rPr>
              <a:t>Ratio</a:t>
            </a:r>
            <a:endParaRPr sz="850" b="0" dirty="0">
              <a:solidFill>
                <a:srgbClr val="787B74"/>
              </a:solidFill>
              <a:latin typeface="Plus Jakarta Sans"/>
            </a:endParaRPr>
          </a:p>
        </p:txBody>
      </p:sp>
      <p:cxnSp>
        <p:nvCxnSpPr>
          <p:cNvPr id="29" name="Connector 28"/>
          <p:cNvCxnSpPr>
            <a:cxnSpLocks/>
          </p:cNvCxnSpPr>
          <p:nvPr/>
        </p:nvCxnSpPr>
        <p:spPr>
          <a:xfrm>
            <a:off x="1575497" y="3091097"/>
            <a:ext cx="7776000" cy="0"/>
          </a:xfrm>
          <a:prstGeom prst="line">
            <a:avLst/>
          </a:prstGeom>
          <a:ln w="9525">
            <a:solidFill>
              <a:srgbClr val="242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40080" y="3301199"/>
            <a:ext cx="1584000" cy="14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spc="140">
                <a:solidFill>
                  <a:srgbClr val="C9B17A"/>
                </a:solidFill>
                <a:latin typeface="IBM Plex Mono"/>
              </a:rPr>
              <a:t>03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3459599"/>
            <a:ext cx="158400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1050" b="1" dirty="0" err="1">
                <a:solidFill>
                  <a:srgbClr val="F2F3F0"/>
                </a:solidFill>
                <a:latin typeface="Plus Jakarta Sans"/>
              </a:rPr>
              <a:t>Consideration</a:t>
            </a:r>
            <a:endParaRPr sz="1050" b="1" dirty="0">
              <a:solidFill>
                <a:srgbClr val="F2F3F0"/>
              </a:solidFill>
              <a:latin typeface="Plus Jakarta San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7121" y="3889698"/>
            <a:ext cx="1584000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850" b="0" dirty="0">
                <a:solidFill>
                  <a:srgbClr val="787B74"/>
                </a:solidFill>
                <a:latin typeface="Plus Jakarta Sans"/>
              </a:rPr>
              <a:t>Ratio</a:t>
            </a:r>
            <a:endParaRPr sz="850" b="0" dirty="0">
              <a:solidFill>
                <a:srgbClr val="787B74"/>
              </a:solidFill>
              <a:latin typeface="Plus Jakarta Sans"/>
            </a:endParaRPr>
          </a:p>
        </p:txBody>
      </p:sp>
      <p:cxnSp>
        <p:nvCxnSpPr>
          <p:cNvPr id="39" name="Connector 38"/>
          <p:cNvCxnSpPr>
            <a:cxnSpLocks/>
          </p:cNvCxnSpPr>
          <p:nvPr/>
        </p:nvCxnSpPr>
        <p:spPr>
          <a:xfrm>
            <a:off x="1575497" y="3882229"/>
            <a:ext cx="7776000" cy="0"/>
          </a:xfrm>
          <a:prstGeom prst="line">
            <a:avLst/>
          </a:prstGeom>
          <a:ln w="9525">
            <a:solidFill>
              <a:srgbClr val="242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40080" y="4136399"/>
            <a:ext cx="1584000" cy="14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spc="140">
                <a:solidFill>
                  <a:srgbClr val="C9B17A"/>
                </a:solidFill>
                <a:latin typeface="IBM Plex Mono"/>
              </a:rPr>
              <a:t>04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" y="4294799"/>
            <a:ext cx="1584000" cy="18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F2F3F0"/>
                </a:solidFill>
                <a:latin typeface="Plus Jakarta Sans"/>
              </a:rPr>
              <a:t>Usage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1575497" y="4827599"/>
            <a:ext cx="7776000" cy="0"/>
          </a:xfrm>
          <a:prstGeom prst="line">
            <a:avLst/>
          </a:prstGeom>
          <a:ln w="9525">
            <a:solidFill>
              <a:srgbClr val="242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640080" y="6321601"/>
            <a:ext cx="10911840" cy="0"/>
          </a:xfrm>
          <a:prstGeom prst="line">
            <a:avLst/>
          </a:prstGeom>
          <a:ln w="9525">
            <a:solidFill>
              <a:srgbClr val="242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10111920" y="6444001"/>
            <a:ext cx="144000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750" b="0" spc="140" dirty="0">
                <a:solidFill>
                  <a:srgbClr val="C9B17A"/>
                </a:solidFill>
                <a:latin typeface="IBM Plex Mono"/>
              </a:rPr>
              <a:t>02 / 0</a:t>
            </a:r>
            <a:r>
              <a:rPr lang="fr-FR" sz="750" b="0" spc="140" dirty="0">
                <a:solidFill>
                  <a:srgbClr val="C9B17A"/>
                </a:solidFill>
                <a:latin typeface="IBM Plex Mono"/>
              </a:rPr>
              <a:t>5</a:t>
            </a:r>
            <a:endParaRPr sz="750" b="0" spc="140" dirty="0">
              <a:solidFill>
                <a:srgbClr val="C9B17A"/>
              </a:solidFill>
              <a:latin typeface="IBM Plex Mono"/>
            </a:endParaRPr>
          </a:p>
        </p:txBody>
      </p:sp>
      <p:graphicFrame>
        <p:nvGraphicFramePr>
          <p:cNvPr id="66" name="Content Placeholder 8">
            <a:extLst>
              <a:ext uri="{FF2B5EF4-FFF2-40B4-BE49-F238E27FC236}">
                <a16:creationId xmlns:a16="http://schemas.microsoft.com/office/drawing/2014/main" id="{0BDB80AC-787F-9802-73C5-B2D58C0643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3217640"/>
              </p:ext>
            </p:extLst>
          </p:nvPr>
        </p:nvGraphicFramePr>
        <p:xfrm>
          <a:off x="8578071" y="2371614"/>
          <a:ext cx="562937" cy="2441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7" name="Content Placeholder 8">
            <a:extLst>
              <a:ext uri="{FF2B5EF4-FFF2-40B4-BE49-F238E27FC236}">
                <a16:creationId xmlns:a16="http://schemas.microsoft.com/office/drawing/2014/main" id="{BCBF2DAD-9F8E-E138-3DAB-1D797DFE51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2402043"/>
              </p:ext>
            </p:extLst>
          </p:nvPr>
        </p:nvGraphicFramePr>
        <p:xfrm>
          <a:off x="7860235" y="2364506"/>
          <a:ext cx="562937" cy="2441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8" name="Content Placeholder 8">
            <a:extLst>
              <a:ext uri="{FF2B5EF4-FFF2-40B4-BE49-F238E27FC236}">
                <a16:creationId xmlns:a16="http://schemas.microsoft.com/office/drawing/2014/main" id="{BD4DFFB0-015C-20AB-0FA9-29C3EA9BD1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2890604"/>
              </p:ext>
            </p:extLst>
          </p:nvPr>
        </p:nvGraphicFramePr>
        <p:xfrm>
          <a:off x="7147029" y="2355531"/>
          <a:ext cx="562937" cy="2441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9" name="Content Placeholder 8">
            <a:extLst>
              <a:ext uri="{FF2B5EF4-FFF2-40B4-BE49-F238E27FC236}">
                <a16:creationId xmlns:a16="http://schemas.microsoft.com/office/drawing/2014/main" id="{B2CEC7EC-0B57-0BE2-1DC6-4970D9406E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7563876"/>
              </p:ext>
            </p:extLst>
          </p:nvPr>
        </p:nvGraphicFramePr>
        <p:xfrm>
          <a:off x="6444718" y="2355285"/>
          <a:ext cx="562937" cy="2441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0" name="Content Placeholder 8">
            <a:extLst>
              <a:ext uri="{FF2B5EF4-FFF2-40B4-BE49-F238E27FC236}">
                <a16:creationId xmlns:a16="http://schemas.microsoft.com/office/drawing/2014/main" id="{C1CFF06C-1B49-3ED2-E2C6-C19E84582A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0314282"/>
              </p:ext>
            </p:extLst>
          </p:nvPr>
        </p:nvGraphicFramePr>
        <p:xfrm>
          <a:off x="5753040" y="2355285"/>
          <a:ext cx="562937" cy="2441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1" name="Content Placeholder 8">
            <a:extLst>
              <a:ext uri="{FF2B5EF4-FFF2-40B4-BE49-F238E27FC236}">
                <a16:creationId xmlns:a16="http://schemas.microsoft.com/office/drawing/2014/main" id="{0826657D-4B74-EC96-BA60-ED01B046EB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5773262"/>
              </p:ext>
            </p:extLst>
          </p:nvPr>
        </p:nvGraphicFramePr>
        <p:xfrm>
          <a:off x="5067018" y="2340017"/>
          <a:ext cx="562937" cy="2441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72" name="Content Placeholder 8">
            <a:extLst>
              <a:ext uri="{FF2B5EF4-FFF2-40B4-BE49-F238E27FC236}">
                <a16:creationId xmlns:a16="http://schemas.microsoft.com/office/drawing/2014/main" id="{E9A47895-C5BB-D8AC-ACE9-1CE22ED029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6322519"/>
              </p:ext>
            </p:extLst>
          </p:nvPr>
        </p:nvGraphicFramePr>
        <p:xfrm>
          <a:off x="4338800" y="2340075"/>
          <a:ext cx="562937" cy="2441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73" name="Content Placeholder 8">
            <a:extLst>
              <a:ext uri="{FF2B5EF4-FFF2-40B4-BE49-F238E27FC236}">
                <a16:creationId xmlns:a16="http://schemas.microsoft.com/office/drawing/2014/main" id="{C48D52FE-18E1-4D54-850E-603464B8A9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7909727"/>
              </p:ext>
            </p:extLst>
          </p:nvPr>
        </p:nvGraphicFramePr>
        <p:xfrm>
          <a:off x="3643380" y="2348177"/>
          <a:ext cx="562937" cy="2441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74" name="Content Placeholder 8">
            <a:extLst>
              <a:ext uri="{FF2B5EF4-FFF2-40B4-BE49-F238E27FC236}">
                <a16:creationId xmlns:a16="http://schemas.microsoft.com/office/drawing/2014/main" id="{CD3F5A82-599F-870D-3DB9-2B5EEBFE41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4283918"/>
              </p:ext>
            </p:extLst>
          </p:nvPr>
        </p:nvGraphicFramePr>
        <p:xfrm>
          <a:off x="2971818" y="2344500"/>
          <a:ext cx="562937" cy="2441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75" name="Content Placeholder 8">
            <a:extLst>
              <a:ext uri="{FF2B5EF4-FFF2-40B4-BE49-F238E27FC236}">
                <a16:creationId xmlns:a16="http://schemas.microsoft.com/office/drawing/2014/main" id="{29A25C20-C4B7-FBCD-5040-A6E78B6BA0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3207726"/>
              </p:ext>
            </p:extLst>
          </p:nvPr>
        </p:nvGraphicFramePr>
        <p:xfrm>
          <a:off x="2295923" y="2344697"/>
          <a:ext cx="562937" cy="2441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76" name="Tableau 9">
            <a:extLst>
              <a:ext uri="{FF2B5EF4-FFF2-40B4-BE49-F238E27FC236}">
                <a16:creationId xmlns:a16="http://schemas.microsoft.com/office/drawing/2014/main" id="{855C99CC-97EE-A1BC-3612-621D60CBF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899917"/>
              </p:ext>
            </p:extLst>
          </p:nvPr>
        </p:nvGraphicFramePr>
        <p:xfrm>
          <a:off x="2201120" y="2706186"/>
          <a:ext cx="7012150" cy="2052000"/>
        </p:xfrm>
        <a:graphic>
          <a:graphicData uri="http://schemas.openxmlformats.org/drawingml/2006/table">
            <a:tbl>
              <a:tblPr firstRow="1" bandRow="1"/>
              <a:tblGrid>
                <a:gridCol w="701215">
                  <a:extLst>
                    <a:ext uri="{9D8B030D-6E8A-4147-A177-3AD203B41FA5}">
                      <a16:colId xmlns:a16="http://schemas.microsoft.com/office/drawing/2014/main" val="284317341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3538151448"/>
                    </a:ext>
                  </a:extLst>
                </a:gridCol>
                <a:gridCol w="649858">
                  <a:extLst>
                    <a:ext uri="{9D8B030D-6E8A-4147-A177-3AD203B41FA5}">
                      <a16:colId xmlns:a16="http://schemas.microsoft.com/office/drawing/2014/main" val="2761162874"/>
                    </a:ext>
                  </a:extLst>
                </a:gridCol>
                <a:gridCol w="752572">
                  <a:extLst>
                    <a:ext uri="{9D8B030D-6E8A-4147-A177-3AD203B41FA5}">
                      <a16:colId xmlns:a16="http://schemas.microsoft.com/office/drawing/2014/main" val="2268741457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2034492824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1484050124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789400670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1607870119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3271563823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2694742047"/>
                    </a:ext>
                  </a:extLst>
                </a:gridCol>
              </a:tblGrid>
              <a:tr h="945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35%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81%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41%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29%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30%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41%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32%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34%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32%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29%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2638009"/>
                  </a:ext>
                </a:extLst>
              </a:tr>
              <a:tr h="702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27%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57%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27%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20%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22%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29%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29%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24%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27%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7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24%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0340809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fr-FR" sz="7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fr-FR" sz="7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fr-FR" sz="7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fr-FR" sz="7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fr-FR" sz="7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fr-FR" sz="7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fr-FR" sz="7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fr-FR" sz="7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fr-FR" sz="7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fr-FR" sz="7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4246532"/>
                  </a:ext>
                </a:extLst>
              </a:tr>
            </a:tbl>
          </a:graphicData>
        </a:graphic>
      </p:graphicFrame>
      <p:graphicFrame>
        <p:nvGraphicFramePr>
          <p:cNvPr id="78" name="Tableau 9">
            <a:extLst>
              <a:ext uri="{FF2B5EF4-FFF2-40B4-BE49-F238E27FC236}">
                <a16:creationId xmlns:a16="http://schemas.microsoft.com/office/drawing/2014/main" id="{0608C3FE-1595-027B-F047-0C4DD8562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674520"/>
              </p:ext>
            </p:extLst>
          </p:nvPr>
        </p:nvGraphicFramePr>
        <p:xfrm>
          <a:off x="2213783" y="1713067"/>
          <a:ext cx="7012150" cy="507240"/>
        </p:xfrm>
        <a:graphic>
          <a:graphicData uri="http://schemas.openxmlformats.org/drawingml/2006/table">
            <a:tbl>
              <a:tblPr firstRow="1" bandRow="1"/>
              <a:tblGrid>
                <a:gridCol w="701215">
                  <a:extLst>
                    <a:ext uri="{9D8B030D-6E8A-4147-A177-3AD203B41FA5}">
                      <a16:colId xmlns:a16="http://schemas.microsoft.com/office/drawing/2014/main" val="284317341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3538151448"/>
                    </a:ext>
                  </a:extLst>
                </a:gridCol>
                <a:gridCol w="649858">
                  <a:extLst>
                    <a:ext uri="{9D8B030D-6E8A-4147-A177-3AD203B41FA5}">
                      <a16:colId xmlns:a16="http://schemas.microsoft.com/office/drawing/2014/main" val="2761162874"/>
                    </a:ext>
                  </a:extLst>
                </a:gridCol>
                <a:gridCol w="752572">
                  <a:extLst>
                    <a:ext uri="{9D8B030D-6E8A-4147-A177-3AD203B41FA5}">
                      <a16:colId xmlns:a16="http://schemas.microsoft.com/office/drawing/2014/main" val="2268741457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2034492824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1484050124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789400670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1607870119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3271563823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2694742047"/>
                    </a:ext>
                  </a:extLst>
                </a:gridCol>
              </a:tblGrid>
              <a:tr h="5072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35%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81%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41%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29%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30%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41%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32%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34%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32%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29%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2638009"/>
                  </a:ext>
                </a:extLst>
              </a:tr>
            </a:tbl>
          </a:graphicData>
        </a:graphic>
      </p:graphicFrame>
      <p:graphicFrame>
        <p:nvGraphicFramePr>
          <p:cNvPr id="79" name="Tableau 9">
            <a:extLst>
              <a:ext uri="{FF2B5EF4-FFF2-40B4-BE49-F238E27FC236}">
                <a16:creationId xmlns:a16="http://schemas.microsoft.com/office/drawing/2014/main" id="{7B073BFF-C642-7E52-4C2D-16D037BC02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267666"/>
              </p:ext>
            </p:extLst>
          </p:nvPr>
        </p:nvGraphicFramePr>
        <p:xfrm>
          <a:off x="2201121" y="1228836"/>
          <a:ext cx="7012151" cy="507240"/>
        </p:xfrm>
        <a:graphic>
          <a:graphicData uri="http://schemas.openxmlformats.org/drawingml/2006/table">
            <a:tbl>
              <a:tblPr firstRow="1" bandRow="1"/>
              <a:tblGrid>
                <a:gridCol w="701215">
                  <a:extLst>
                    <a:ext uri="{9D8B030D-6E8A-4147-A177-3AD203B41FA5}">
                      <a16:colId xmlns:a16="http://schemas.microsoft.com/office/drawing/2014/main" val="284317341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3538151448"/>
                    </a:ext>
                  </a:extLst>
                </a:gridCol>
                <a:gridCol w="649858">
                  <a:extLst>
                    <a:ext uri="{9D8B030D-6E8A-4147-A177-3AD203B41FA5}">
                      <a16:colId xmlns:a16="http://schemas.microsoft.com/office/drawing/2014/main" val="2761162874"/>
                    </a:ext>
                  </a:extLst>
                </a:gridCol>
                <a:gridCol w="752573">
                  <a:extLst>
                    <a:ext uri="{9D8B030D-6E8A-4147-A177-3AD203B41FA5}">
                      <a16:colId xmlns:a16="http://schemas.microsoft.com/office/drawing/2014/main" val="2268741457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2034492824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1484050124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789400670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1607870119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3271563823"/>
                    </a:ext>
                  </a:extLst>
                </a:gridCol>
                <a:gridCol w="701215">
                  <a:extLst>
                    <a:ext uri="{9D8B030D-6E8A-4147-A177-3AD203B41FA5}">
                      <a16:colId xmlns:a16="http://schemas.microsoft.com/office/drawing/2014/main" val="2694742047"/>
                    </a:ext>
                  </a:extLst>
                </a:gridCol>
              </a:tblGrid>
              <a:tr h="5072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A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B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C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D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E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F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G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H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I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J</a:t>
                      </a:r>
                    </a:p>
                  </a:txBody>
                  <a:tcPr marL="0" marR="0" marT="0" marB="0" anchor="ctr">
                    <a:lnL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2638009"/>
                  </a:ext>
                </a:extLst>
              </a:tr>
            </a:tbl>
          </a:graphicData>
        </a:graphic>
      </p:graphicFrame>
      <p:sp>
        <p:nvSpPr>
          <p:cNvPr id="80" name="TextBox 36">
            <a:extLst>
              <a:ext uri="{FF2B5EF4-FFF2-40B4-BE49-F238E27FC236}">
                <a16:creationId xmlns:a16="http://schemas.microsoft.com/office/drawing/2014/main" id="{E00F4921-A2B5-8B09-43CE-D39849364644}"/>
              </a:ext>
            </a:extLst>
          </p:cNvPr>
          <p:cNvSpPr txBox="1"/>
          <p:nvPr/>
        </p:nvSpPr>
        <p:spPr>
          <a:xfrm>
            <a:off x="863280" y="4933975"/>
            <a:ext cx="3931920" cy="4061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lang="fr-FR" sz="900" dirty="0">
                <a:solidFill>
                  <a:srgbClr val="B478E8"/>
                </a:solidFill>
                <a:latin typeface="Plus Jakarta Sans"/>
              </a:rPr>
              <a:t>- Sur cette slide, vous pouvez ajouter vos images, modifiez la position des graphiques ou autres éléments, ainsi que les typographies. -</a:t>
            </a:r>
            <a:endParaRPr sz="900" dirty="0">
              <a:solidFill>
                <a:srgbClr val="B478E8"/>
              </a:solidFill>
              <a:latin typeface="Plus Jakarta Sans"/>
            </a:endParaRPr>
          </a:p>
        </p:txBody>
      </p: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54C9C5C8-60BF-93FE-BD7A-0F9A2097334A}"/>
              </a:ext>
            </a:extLst>
          </p:cNvPr>
          <p:cNvGrpSpPr/>
          <p:nvPr/>
        </p:nvGrpSpPr>
        <p:grpSpPr>
          <a:xfrm>
            <a:off x="8851920" y="5964578"/>
            <a:ext cx="3240000" cy="203132"/>
            <a:chOff x="4068360" y="1614149"/>
            <a:chExt cx="3240000" cy="203132"/>
          </a:xfrm>
        </p:grpSpPr>
        <p:sp>
          <p:nvSpPr>
            <p:cNvPr id="82" name="TextBox 160">
              <a:extLst>
                <a:ext uri="{FF2B5EF4-FFF2-40B4-BE49-F238E27FC236}">
                  <a16:creationId xmlns:a16="http://schemas.microsoft.com/office/drawing/2014/main" id="{DAEEBE96-3DB1-A0F2-8F6B-731BE3A8F4F7}"/>
                </a:ext>
              </a:extLst>
            </p:cNvPr>
            <p:cNvSpPr txBox="1"/>
            <p:nvPr/>
          </p:nvSpPr>
          <p:spPr>
            <a:xfrm>
              <a:off x="4068360" y="1614149"/>
              <a:ext cx="3240000" cy="203132"/>
            </a:xfrm>
            <a:prstGeom prst="rect">
              <a:avLst/>
            </a:prstGeom>
            <a:noFill/>
          </p:spPr>
          <p:txBody>
            <a:bodyPr wrap="square" lIns="2700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Significant</a:t>
              </a: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 increase 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/</a:t>
              </a: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 </a:t>
              </a: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decrease </a:t>
              </a: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vs last wave at 95%</a:t>
              </a:r>
            </a:p>
          </p:txBody>
        </p:sp>
        <p:cxnSp>
          <p:nvCxnSpPr>
            <p:cNvPr id="83" name="Connecteur droit avec flèche 82">
              <a:extLst>
                <a:ext uri="{FF2B5EF4-FFF2-40B4-BE49-F238E27FC236}">
                  <a16:creationId xmlns:a16="http://schemas.microsoft.com/office/drawing/2014/main" id="{F6431EC7-AC4E-9287-2C3C-CC35917DCC52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4068360" y="1670715"/>
              <a:ext cx="90000" cy="90000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eur droit avec flèche 83">
              <a:extLst>
                <a:ext uri="{FF2B5EF4-FFF2-40B4-BE49-F238E27FC236}">
                  <a16:creationId xmlns:a16="http://schemas.microsoft.com/office/drawing/2014/main" id="{29CFEDAD-D343-C78F-CCF8-AADF8D541E90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179142" y="1670715"/>
              <a:ext cx="90000" cy="88049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Box 160">
            <a:extLst>
              <a:ext uri="{FF2B5EF4-FFF2-40B4-BE49-F238E27FC236}">
                <a16:creationId xmlns:a16="http://schemas.microsoft.com/office/drawing/2014/main" id="{710E1561-D696-0C89-A02C-75FB6FC5C6E8}"/>
              </a:ext>
            </a:extLst>
          </p:cNvPr>
          <p:cNvSpPr txBox="1"/>
          <p:nvPr/>
        </p:nvSpPr>
        <p:spPr>
          <a:xfrm>
            <a:off x="8851920" y="5671403"/>
            <a:ext cx="3240000" cy="203132"/>
          </a:xfrm>
          <a:prstGeom prst="rect">
            <a:avLst/>
          </a:prstGeom>
          <a:noFill/>
        </p:spPr>
        <p:txBody>
          <a:bodyPr wrap="square" lIns="270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Significant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4F6128"/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Higher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/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Lower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vs market average at 95%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8799B89-0E39-B7AA-49AD-46C9F29A780D}"/>
              </a:ext>
            </a:extLst>
          </p:cNvPr>
          <p:cNvSpPr/>
          <p:nvPr/>
        </p:nvSpPr>
        <p:spPr>
          <a:xfrm>
            <a:off x="8838441" y="5744376"/>
            <a:ext cx="94891" cy="56566"/>
          </a:xfrm>
          <a:prstGeom prst="rect">
            <a:avLst/>
          </a:prstGeom>
          <a:solidFill>
            <a:srgbClr val="4F6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145B7A3-A9A2-F9B7-4822-2C8589B6D5FB}"/>
              </a:ext>
            </a:extLst>
          </p:cNvPr>
          <p:cNvSpPr/>
          <p:nvPr/>
        </p:nvSpPr>
        <p:spPr>
          <a:xfrm>
            <a:off x="8996668" y="5744813"/>
            <a:ext cx="94891" cy="565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TextBox 36">
            <a:extLst>
              <a:ext uri="{FF2B5EF4-FFF2-40B4-BE49-F238E27FC236}">
                <a16:creationId xmlns:a16="http://schemas.microsoft.com/office/drawing/2014/main" id="{DC67A441-A036-C2B3-9E74-B496DA690D2F}"/>
              </a:ext>
            </a:extLst>
          </p:cNvPr>
          <p:cNvSpPr txBox="1"/>
          <p:nvPr/>
        </p:nvSpPr>
        <p:spPr>
          <a:xfrm>
            <a:off x="10935710" y="807867"/>
            <a:ext cx="1232420" cy="1914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lang="fr-FR" sz="900" dirty="0">
                <a:solidFill>
                  <a:srgbClr val="B478E8"/>
                </a:solidFill>
                <a:latin typeface="Plus Jakarta Sans"/>
              </a:rPr>
              <a:t>(Ou mettez votre logo)</a:t>
            </a:r>
            <a:endParaRPr sz="900" b="0" dirty="0">
              <a:solidFill>
                <a:srgbClr val="B478E8"/>
              </a:solidFill>
              <a:latin typeface="Plus Jakarta Sans"/>
            </a:endParaRPr>
          </a:p>
        </p:txBody>
      </p:sp>
      <p:sp>
        <p:nvSpPr>
          <p:cNvPr id="95" name="TextBox 36">
            <a:extLst>
              <a:ext uri="{FF2B5EF4-FFF2-40B4-BE49-F238E27FC236}">
                <a16:creationId xmlns:a16="http://schemas.microsoft.com/office/drawing/2014/main" id="{17FEB333-9EF4-06CC-F106-C88317256D6A}"/>
              </a:ext>
            </a:extLst>
          </p:cNvPr>
          <p:cNvSpPr txBox="1"/>
          <p:nvPr/>
        </p:nvSpPr>
        <p:spPr>
          <a:xfrm>
            <a:off x="863280" y="5921321"/>
            <a:ext cx="3108960" cy="1914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lang="fr-FR" sz="900" dirty="0">
                <a:solidFill>
                  <a:srgbClr val="B478E8"/>
                </a:solidFill>
                <a:latin typeface="Plus Jakarta Sans"/>
              </a:rPr>
              <a:t>- Ici vous pouvez ajouter le contenu de votre matériel. -</a:t>
            </a:r>
            <a:endParaRPr sz="900" dirty="0">
              <a:solidFill>
                <a:srgbClr val="B478E8"/>
              </a:solidFill>
              <a:latin typeface="Plus Jakarta San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5F70446A-7BDA-7AF9-3F9F-80C345F071E1}"/>
              </a:ext>
            </a:extLst>
          </p:cNvPr>
          <p:cNvSpPr/>
          <p:nvPr/>
        </p:nvSpPr>
        <p:spPr>
          <a:xfrm>
            <a:off x="9832660" y="2220307"/>
            <a:ext cx="1433034" cy="790385"/>
          </a:xfrm>
          <a:prstGeom prst="rect">
            <a:avLst/>
          </a:prstGeom>
          <a:solidFill>
            <a:srgbClr val="101114"/>
          </a:solidFill>
          <a:ln w="9525">
            <a:solidFill>
              <a:srgbClr val="242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TextBox 9">
            <a:extLst>
              <a:ext uri="{FF2B5EF4-FFF2-40B4-BE49-F238E27FC236}">
                <a16:creationId xmlns:a16="http://schemas.microsoft.com/office/drawing/2014/main" id="{F25CAC74-1705-A8D2-958B-A390A248FD73}"/>
              </a:ext>
            </a:extLst>
          </p:cNvPr>
          <p:cNvSpPr txBox="1"/>
          <p:nvPr/>
        </p:nvSpPr>
        <p:spPr>
          <a:xfrm>
            <a:off x="9983860" y="2266775"/>
            <a:ext cx="234456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750" b="0" spc="140" dirty="0">
                <a:solidFill>
                  <a:srgbClr val="787B74"/>
                </a:solidFill>
                <a:latin typeface="IBM Plex Mono"/>
              </a:rPr>
              <a:t>AIDED TOTAL</a:t>
            </a:r>
            <a:endParaRPr sz="750" b="0" spc="140" dirty="0">
              <a:solidFill>
                <a:srgbClr val="787B74"/>
              </a:solidFill>
              <a:latin typeface="IBM Plex Mono"/>
            </a:endParaRPr>
          </a:p>
        </p:txBody>
      </p:sp>
      <p:sp>
        <p:nvSpPr>
          <p:cNvPr id="98" name="TextBox 10">
            <a:extLst>
              <a:ext uri="{FF2B5EF4-FFF2-40B4-BE49-F238E27FC236}">
                <a16:creationId xmlns:a16="http://schemas.microsoft.com/office/drawing/2014/main" id="{17102C18-8998-6B90-7580-32450630CFE3}"/>
              </a:ext>
            </a:extLst>
          </p:cNvPr>
          <p:cNvSpPr txBox="1"/>
          <p:nvPr/>
        </p:nvSpPr>
        <p:spPr>
          <a:xfrm>
            <a:off x="9983860" y="2428173"/>
            <a:ext cx="234456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3000" b="0" dirty="0">
                <a:solidFill>
                  <a:srgbClr val="C9B17A"/>
                </a:solidFill>
                <a:latin typeface="Radio Canada Big"/>
              </a:rPr>
              <a:t>xx</a:t>
            </a:r>
            <a:r>
              <a:rPr sz="3000" b="0" dirty="0">
                <a:solidFill>
                  <a:srgbClr val="C9B17A"/>
                </a:solidFill>
                <a:latin typeface="Radio Canada Big"/>
              </a:rPr>
              <a:t> %</a:t>
            </a:r>
          </a:p>
        </p:txBody>
      </p:sp>
      <p:sp>
        <p:nvSpPr>
          <p:cNvPr id="99" name="TextBox 11">
            <a:extLst>
              <a:ext uri="{FF2B5EF4-FFF2-40B4-BE49-F238E27FC236}">
                <a16:creationId xmlns:a16="http://schemas.microsoft.com/office/drawing/2014/main" id="{CE3F5872-0F6B-6034-6C29-F59E631295A6}"/>
              </a:ext>
            </a:extLst>
          </p:cNvPr>
          <p:cNvSpPr txBox="1"/>
          <p:nvPr/>
        </p:nvSpPr>
        <p:spPr>
          <a:xfrm>
            <a:off x="9983860" y="2838573"/>
            <a:ext cx="2344560" cy="151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800" dirty="0">
                <a:solidFill>
                  <a:srgbClr val="C9B17A"/>
                </a:solidFill>
                <a:latin typeface="IBM Plex Mono"/>
              </a:rPr>
              <a:t>▲ +4 pts</a:t>
            </a:r>
            <a:r>
              <a:rPr sz="800" dirty="0">
                <a:solidFill>
                  <a:srgbClr val="787B74"/>
                </a:solidFill>
                <a:latin typeface="IBM Plex Mono"/>
              </a:rPr>
              <a:t>  vs V1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E9E1A1B8-E33C-35A7-769D-12058A6795C9}"/>
              </a:ext>
            </a:extLst>
          </p:cNvPr>
          <p:cNvSpPr/>
          <p:nvPr/>
        </p:nvSpPr>
        <p:spPr>
          <a:xfrm>
            <a:off x="9832660" y="3109355"/>
            <a:ext cx="1433034" cy="790385"/>
          </a:xfrm>
          <a:prstGeom prst="rect">
            <a:avLst/>
          </a:prstGeom>
          <a:solidFill>
            <a:srgbClr val="101114"/>
          </a:solidFill>
          <a:ln w="9525">
            <a:solidFill>
              <a:srgbClr val="242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TextBox 9">
            <a:extLst>
              <a:ext uri="{FF2B5EF4-FFF2-40B4-BE49-F238E27FC236}">
                <a16:creationId xmlns:a16="http://schemas.microsoft.com/office/drawing/2014/main" id="{937BCCD5-2101-D842-AA42-32DC0A8E07F6}"/>
              </a:ext>
            </a:extLst>
          </p:cNvPr>
          <p:cNvSpPr txBox="1"/>
          <p:nvPr/>
        </p:nvSpPr>
        <p:spPr>
          <a:xfrm>
            <a:off x="9983860" y="3155823"/>
            <a:ext cx="234456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750" b="0" spc="140" dirty="0">
                <a:solidFill>
                  <a:srgbClr val="787B74"/>
                </a:solidFill>
                <a:latin typeface="IBM Plex Mono"/>
              </a:rPr>
              <a:t>CONSID TOTAL</a:t>
            </a:r>
            <a:endParaRPr sz="750" b="0" spc="140" dirty="0">
              <a:solidFill>
                <a:srgbClr val="787B74"/>
              </a:solidFill>
              <a:latin typeface="IBM Plex Mono"/>
            </a:endParaRPr>
          </a:p>
        </p:txBody>
      </p:sp>
      <p:sp>
        <p:nvSpPr>
          <p:cNvPr id="102" name="TextBox 10">
            <a:extLst>
              <a:ext uri="{FF2B5EF4-FFF2-40B4-BE49-F238E27FC236}">
                <a16:creationId xmlns:a16="http://schemas.microsoft.com/office/drawing/2014/main" id="{CBACE904-6326-0E5B-E4E0-DE246883A6BF}"/>
              </a:ext>
            </a:extLst>
          </p:cNvPr>
          <p:cNvSpPr txBox="1"/>
          <p:nvPr/>
        </p:nvSpPr>
        <p:spPr>
          <a:xfrm>
            <a:off x="9983860" y="3317221"/>
            <a:ext cx="234456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3000" b="0" dirty="0">
                <a:solidFill>
                  <a:schemeClr val="bg1"/>
                </a:solidFill>
                <a:latin typeface="Radio Canada Big"/>
              </a:rPr>
              <a:t>xx</a:t>
            </a:r>
            <a:r>
              <a:rPr sz="3000" b="0" dirty="0">
                <a:solidFill>
                  <a:schemeClr val="bg1"/>
                </a:solidFill>
                <a:latin typeface="Radio Canada Big"/>
              </a:rPr>
              <a:t> %</a:t>
            </a:r>
          </a:p>
        </p:txBody>
      </p:sp>
      <p:sp>
        <p:nvSpPr>
          <p:cNvPr id="103" name="TextBox 11">
            <a:extLst>
              <a:ext uri="{FF2B5EF4-FFF2-40B4-BE49-F238E27FC236}">
                <a16:creationId xmlns:a16="http://schemas.microsoft.com/office/drawing/2014/main" id="{66534BF2-FDA6-E93F-A443-403237BDE3CB}"/>
              </a:ext>
            </a:extLst>
          </p:cNvPr>
          <p:cNvSpPr txBox="1"/>
          <p:nvPr/>
        </p:nvSpPr>
        <p:spPr>
          <a:xfrm>
            <a:off x="9983860" y="3727621"/>
            <a:ext cx="2344560" cy="151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800" dirty="0">
                <a:solidFill>
                  <a:srgbClr val="C9B17A"/>
                </a:solidFill>
                <a:latin typeface="IBM Plex Mono"/>
              </a:rPr>
              <a:t>▲ +4 pts</a:t>
            </a:r>
            <a:r>
              <a:rPr sz="800" dirty="0">
                <a:solidFill>
                  <a:srgbClr val="787B74"/>
                </a:solidFill>
                <a:latin typeface="IBM Plex Mono"/>
              </a:rPr>
              <a:t>  vs V1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9713DF0-345B-22A4-5BCB-31CBC1D713B7}"/>
              </a:ext>
            </a:extLst>
          </p:cNvPr>
          <p:cNvSpPr/>
          <p:nvPr/>
        </p:nvSpPr>
        <p:spPr>
          <a:xfrm>
            <a:off x="9832660" y="3970232"/>
            <a:ext cx="1433034" cy="790385"/>
          </a:xfrm>
          <a:prstGeom prst="rect">
            <a:avLst/>
          </a:prstGeom>
          <a:solidFill>
            <a:srgbClr val="101114"/>
          </a:solidFill>
          <a:ln w="9525">
            <a:solidFill>
              <a:srgbClr val="242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TextBox 9">
            <a:extLst>
              <a:ext uri="{FF2B5EF4-FFF2-40B4-BE49-F238E27FC236}">
                <a16:creationId xmlns:a16="http://schemas.microsoft.com/office/drawing/2014/main" id="{F55B7CD5-A0DF-734E-7661-9482C96B445F}"/>
              </a:ext>
            </a:extLst>
          </p:cNvPr>
          <p:cNvSpPr txBox="1"/>
          <p:nvPr/>
        </p:nvSpPr>
        <p:spPr>
          <a:xfrm>
            <a:off x="9983860" y="4016700"/>
            <a:ext cx="234456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750" b="0" spc="140" dirty="0">
                <a:solidFill>
                  <a:srgbClr val="787B74"/>
                </a:solidFill>
                <a:latin typeface="IBM Plex Mono"/>
              </a:rPr>
              <a:t>USAGE TOTAL</a:t>
            </a:r>
            <a:endParaRPr sz="750" b="0" spc="140" dirty="0">
              <a:solidFill>
                <a:srgbClr val="787B74"/>
              </a:solidFill>
              <a:latin typeface="IBM Plex Mono"/>
            </a:endParaRPr>
          </a:p>
        </p:txBody>
      </p:sp>
      <p:sp>
        <p:nvSpPr>
          <p:cNvPr id="106" name="TextBox 10">
            <a:extLst>
              <a:ext uri="{FF2B5EF4-FFF2-40B4-BE49-F238E27FC236}">
                <a16:creationId xmlns:a16="http://schemas.microsoft.com/office/drawing/2014/main" id="{0D9348BD-7703-8491-B144-85B1A6A419BC}"/>
              </a:ext>
            </a:extLst>
          </p:cNvPr>
          <p:cNvSpPr txBox="1"/>
          <p:nvPr/>
        </p:nvSpPr>
        <p:spPr>
          <a:xfrm>
            <a:off x="9983860" y="4178098"/>
            <a:ext cx="234456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3000" b="0" dirty="0">
                <a:solidFill>
                  <a:schemeClr val="bg1">
                    <a:lumMod val="50000"/>
                  </a:schemeClr>
                </a:solidFill>
                <a:latin typeface="Radio Canada Big"/>
              </a:rPr>
              <a:t>xx</a:t>
            </a:r>
            <a:r>
              <a:rPr sz="3000" b="0" dirty="0">
                <a:solidFill>
                  <a:schemeClr val="bg1">
                    <a:lumMod val="50000"/>
                  </a:schemeClr>
                </a:solidFill>
                <a:latin typeface="Radio Canada Big"/>
              </a:rPr>
              <a:t> %</a:t>
            </a:r>
          </a:p>
        </p:txBody>
      </p:sp>
      <p:sp>
        <p:nvSpPr>
          <p:cNvPr id="107" name="TextBox 11">
            <a:extLst>
              <a:ext uri="{FF2B5EF4-FFF2-40B4-BE49-F238E27FC236}">
                <a16:creationId xmlns:a16="http://schemas.microsoft.com/office/drawing/2014/main" id="{A3A75501-F47A-F0E5-4F1A-B8F4D2036E09}"/>
              </a:ext>
            </a:extLst>
          </p:cNvPr>
          <p:cNvSpPr txBox="1"/>
          <p:nvPr/>
        </p:nvSpPr>
        <p:spPr>
          <a:xfrm>
            <a:off x="9983860" y="4588498"/>
            <a:ext cx="2344560" cy="151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800" dirty="0">
                <a:solidFill>
                  <a:srgbClr val="C9B17A"/>
                </a:solidFill>
                <a:latin typeface="IBM Plex Mono"/>
              </a:rPr>
              <a:t>▲ +4 pts</a:t>
            </a:r>
            <a:r>
              <a:rPr sz="800" dirty="0">
                <a:solidFill>
                  <a:srgbClr val="787B74"/>
                </a:solidFill>
                <a:latin typeface="IBM Plex Mono"/>
              </a:rPr>
              <a:t>  vs V1</a:t>
            </a:r>
          </a:p>
        </p:txBody>
      </p:sp>
      <p:sp>
        <p:nvSpPr>
          <p:cNvPr id="108" name="TextBox 29">
            <a:extLst>
              <a:ext uri="{FF2B5EF4-FFF2-40B4-BE49-F238E27FC236}">
                <a16:creationId xmlns:a16="http://schemas.microsoft.com/office/drawing/2014/main" id="{BD4EB5C5-F3E6-4543-1900-FA3517319A45}"/>
              </a:ext>
            </a:extLst>
          </p:cNvPr>
          <p:cNvSpPr txBox="1"/>
          <p:nvPr/>
        </p:nvSpPr>
        <p:spPr>
          <a:xfrm>
            <a:off x="640080" y="6444001"/>
            <a:ext cx="720000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fr-FR" sz="750" spc="140" dirty="0">
                <a:solidFill>
                  <a:srgbClr val="787B74"/>
                </a:solidFill>
                <a:latin typeface="IBM Plex Mono"/>
              </a:rPr>
              <a:t>JR &amp; CO </a:t>
            </a:r>
            <a:r>
              <a:rPr lang="fr-FR" sz="750" b="1" spc="140" dirty="0">
                <a:solidFill>
                  <a:srgbClr val="B478E8"/>
                </a:solidFill>
                <a:latin typeface="IBM Plex Mono"/>
              </a:rPr>
              <a:t>(Ou votre marque) </a:t>
            </a:r>
            <a:r>
              <a:rPr lang="fr-FR" sz="750" spc="140" dirty="0">
                <a:solidFill>
                  <a:srgbClr val="787B74"/>
                </a:solidFill>
                <a:latin typeface="IBM Plex Mono"/>
              </a:rPr>
              <a:t>· BAROMÈTRE DE MARQUE · VAGUE 2 · 2026 · DONNÉES FICTIVES</a:t>
            </a:r>
          </a:p>
        </p:txBody>
      </p:sp>
      <p:sp>
        <p:nvSpPr>
          <p:cNvPr id="109" name="TextBox 36">
            <a:extLst>
              <a:ext uri="{FF2B5EF4-FFF2-40B4-BE49-F238E27FC236}">
                <a16:creationId xmlns:a16="http://schemas.microsoft.com/office/drawing/2014/main" id="{BF29D916-96C1-60FF-8F84-15E44BF30392}"/>
              </a:ext>
            </a:extLst>
          </p:cNvPr>
          <p:cNvSpPr txBox="1"/>
          <p:nvPr/>
        </p:nvSpPr>
        <p:spPr>
          <a:xfrm>
            <a:off x="4003711" y="1100967"/>
            <a:ext cx="4620289" cy="19120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55000"/>
              </a:lnSpc>
            </a:pPr>
            <a:r>
              <a:rPr lang="fr-FR" sz="900" dirty="0">
                <a:solidFill>
                  <a:srgbClr val="B478E8"/>
                </a:solidFill>
                <a:latin typeface="Plus Jakarta Sans"/>
              </a:rPr>
              <a:t>-</a:t>
            </a:r>
            <a:r>
              <a:rPr lang="fr-FR" sz="900" spc="220" dirty="0">
                <a:solidFill>
                  <a:srgbClr val="B478E8"/>
                </a:solidFill>
                <a:latin typeface="IBM Plex Mono"/>
              </a:rPr>
              <a:t> NB</a:t>
            </a:r>
            <a:r>
              <a:rPr lang="fr-FR" sz="900" dirty="0">
                <a:solidFill>
                  <a:srgbClr val="B478E8"/>
                </a:solidFill>
                <a:latin typeface="Plus Jakarta Sans"/>
              </a:rPr>
              <a:t> à la demande, nous pourrions mettre vos logos. -</a:t>
            </a:r>
            <a:endParaRPr sz="900" b="1" u="sng" dirty="0">
              <a:solidFill>
                <a:srgbClr val="B478E8"/>
              </a:solidFill>
              <a:latin typeface="Plus Jakarta Sans"/>
            </a:endParaRPr>
          </a:p>
        </p:txBody>
      </p:sp>
      <p:pic>
        <p:nvPicPr>
          <p:cNvPr id="110" name="Image 109">
            <a:extLst>
              <a:ext uri="{FF2B5EF4-FFF2-40B4-BE49-F238E27FC236}">
                <a16:creationId xmlns:a16="http://schemas.microsoft.com/office/drawing/2014/main" id="{7721DF35-D2D9-3015-FD82-B3B63272811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99115" y="293233"/>
            <a:ext cx="546625" cy="556748"/>
          </a:xfrm>
          <a:prstGeom prst="rect">
            <a:avLst/>
          </a:prstGeom>
        </p:spPr>
      </p:pic>
      <p:sp>
        <p:nvSpPr>
          <p:cNvPr id="111" name="TextBox 4">
            <a:extLst>
              <a:ext uri="{FF2B5EF4-FFF2-40B4-BE49-F238E27FC236}">
                <a16:creationId xmlns:a16="http://schemas.microsoft.com/office/drawing/2014/main" id="{5DECF3A8-6B70-E095-AE1D-E4064A05F7EC}"/>
              </a:ext>
            </a:extLst>
          </p:cNvPr>
          <p:cNvSpPr txBox="1"/>
          <p:nvPr/>
        </p:nvSpPr>
        <p:spPr>
          <a:xfrm>
            <a:off x="640080" y="700941"/>
            <a:ext cx="9831840" cy="1769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rgbClr val="B478E8"/>
                </a:solidFill>
                <a:latin typeface="Radio Canada Big"/>
              </a:rPr>
              <a:t>Les commentaires automatisés de </a:t>
            </a:r>
            <a:r>
              <a:rPr lang="fr-FR" sz="1100" dirty="0" err="1">
                <a:solidFill>
                  <a:srgbClr val="B478E8"/>
                </a:solidFill>
                <a:latin typeface="Radio Canada Big"/>
              </a:rPr>
              <a:t>pré-analyse</a:t>
            </a:r>
            <a:r>
              <a:rPr lang="fr-FR" sz="1100" dirty="0">
                <a:solidFill>
                  <a:srgbClr val="B478E8"/>
                </a:solidFill>
                <a:latin typeface="Radio Canada Big"/>
              </a:rPr>
              <a:t> seront ici, sur demande.</a:t>
            </a:r>
            <a:endParaRPr sz="1100" b="0" dirty="0">
              <a:solidFill>
                <a:srgbClr val="B478E8"/>
              </a:solidFill>
              <a:latin typeface="Radio Canada Big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or 2"/>
          <p:cNvCxnSpPr/>
          <p:nvPr/>
        </p:nvCxnSpPr>
        <p:spPr>
          <a:xfrm>
            <a:off x="640080" y="471599"/>
            <a:ext cx="223200" cy="0"/>
          </a:xfrm>
          <a:prstGeom prst="line">
            <a:avLst/>
          </a:prstGeom>
          <a:ln w="12700">
            <a:solidFill>
              <a:srgbClr val="977D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46080" y="413999"/>
            <a:ext cx="648000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900" b="0" u="sng" spc="220" dirty="0">
                <a:solidFill>
                  <a:srgbClr val="B478E8"/>
                </a:solidFill>
                <a:latin typeface="IBM Plex Mono"/>
              </a:rPr>
              <a:t>AIDED AWARENESS</a:t>
            </a:r>
            <a:r>
              <a:rPr lang="fr-FR" sz="900" spc="220" dirty="0">
                <a:solidFill>
                  <a:srgbClr val="C9B17A"/>
                </a:solidFill>
                <a:latin typeface="IBM Plex Mono"/>
              </a:rPr>
              <a:t>. LA </a:t>
            </a:r>
            <a:r>
              <a:rPr sz="900" b="0" spc="220" dirty="0">
                <a:solidFill>
                  <a:srgbClr val="C9B17A"/>
                </a:solidFill>
                <a:latin typeface="IBM Plex Mono"/>
              </a:rPr>
              <a:t>PERFORMANCE DE</a:t>
            </a:r>
            <a:r>
              <a:rPr lang="fr-FR" sz="900" b="0" spc="220" dirty="0">
                <a:solidFill>
                  <a:srgbClr val="C9B17A"/>
                </a:solidFill>
                <a:latin typeface="IBM Plex Mono"/>
              </a:rPr>
              <a:t>S MARQUES EN DETAIL </a:t>
            </a:r>
            <a:r>
              <a:rPr sz="900" b="0" spc="220" dirty="0">
                <a:solidFill>
                  <a:srgbClr val="C9B17A"/>
                </a:solidFill>
                <a:latin typeface="IBM Plex Mono"/>
              </a:rPr>
              <a:t> ·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640080" y="6321601"/>
            <a:ext cx="10911840" cy="0"/>
          </a:xfrm>
          <a:prstGeom prst="line">
            <a:avLst/>
          </a:prstGeom>
          <a:ln w="9525">
            <a:solidFill>
              <a:srgbClr val="242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40080" y="6444001"/>
            <a:ext cx="720000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fr-FR" sz="750" spc="140" dirty="0">
                <a:solidFill>
                  <a:srgbClr val="787B74"/>
                </a:solidFill>
                <a:latin typeface="IBM Plex Mono"/>
              </a:rPr>
              <a:t>JR &amp; CO </a:t>
            </a:r>
            <a:r>
              <a:rPr lang="fr-FR" sz="750" b="1" spc="140" dirty="0">
                <a:solidFill>
                  <a:srgbClr val="B478E8"/>
                </a:solidFill>
                <a:latin typeface="IBM Plex Mono"/>
              </a:rPr>
              <a:t>(Ou votre marque) </a:t>
            </a:r>
            <a:r>
              <a:rPr lang="fr-FR" sz="750" spc="140" dirty="0">
                <a:solidFill>
                  <a:srgbClr val="787B74"/>
                </a:solidFill>
                <a:latin typeface="IBM Plex Mono"/>
              </a:rPr>
              <a:t>· BAROMÈTRE DE MARQUE · VAGUE 2 · 2026 · DONNÉES FICTIVES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11920" y="6444001"/>
            <a:ext cx="144000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750" b="0" spc="140" dirty="0">
                <a:solidFill>
                  <a:srgbClr val="C9B17A"/>
                </a:solidFill>
                <a:latin typeface="IBM Plex Mono"/>
              </a:rPr>
              <a:t>03 / 0</a:t>
            </a:r>
            <a:r>
              <a:rPr lang="fr-FR" sz="750" b="0" spc="140" dirty="0">
                <a:solidFill>
                  <a:srgbClr val="C9B17A"/>
                </a:solidFill>
                <a:latin typeface="IBM Plex Mono"/>
              </a:rPr>
              <a:t>5</a:t>
            </a:r>
            <a:endParaRPr sz="750" b="0" spc="140" dirty="0">
              <a:solidFill>
                <a:srgbClr val="C9B17A"/>
              </a:solidFill>
              <a:latin typeface="IBM Plex Mono"/>
            </a:endParaRPr>
          </a:p>
        </p:txBody>
      </p:sp>
      <p:graphicFrame>
        <p:nvGraphicFramePr>
          <p:cNvPr id="32" name="Table 0">
            <a:extLst>
              <a:ext uri="{FF2B5EF4-FFF2-40B4-BE49-F238E27FC236}">
                <a16:creationId xmlns:a16="http://schemas.microsoft.com/office/drawing/2014/main" id="{96769DCE-A4E0-6D26-EF09-7CA6F8ED85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59654"/>
              </p:ext>
            </p:extLst>
          </p:nvPr>
        </p:nvGraphicFramePr>
        <p:xfrm>
          <a:off x="733901" y="1369739"/>
          <a:ext cx="10911839" cy="4179267"/>
        </p:xfrm>
        <a:graphic>
          <a:graphicData uri="http://schemas.openxmlformats.org/drawingml/2006/table">
            <a:tbl>
              <a:tblPr/>
              <a:tblGrid>
                <a:gridCol w="1329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0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08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08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08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08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08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08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16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4163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4163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41630">
                  <a:extLst>
                    <a:ext uri="{9D8B030D-6E8A-4147-A177-3AD203B41FA5}">
                      <a16:colId xmlns:a16="http://schemas.microsoft.com/office/drawing/2014/main" val="1806615068"/>
                    </a:ext>
                  </a:extLst>
                </a:gridCol>
              </a:tblGrid>
              <a:tr h="41481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Calibri" panose="020B0004020202020204" pitchFamily="34" charset="0"/>
                          <a:ea typeface="Calibri" charset="0"/>
                          <a:cs typeface="Calibri" pitchFamily="34" charset="-120"/>
                        </a:rPr>
                        <a:t>Marques</a:t>
                      </a:r>
                      <a:endParaRPr lang="en-US" sz="1000" dirty="0">
                        <a:solidFill>
                          <a:schemeClr val="bg1"/>
                        </a:solidFill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483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0" i="0" u="none" dirty="0">
                          <a:solidFill>
                            <a:schemeClr val="bg1"/>
                          </a:solidFill>
                          <a:latin typeface="Calibri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900" b="0" i="0" u="none" dirty="0">
                        <a:solidFill>
                          <a:schemeClr val="bg1"/>
                        </a:solidFill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483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i="1" u="sng" dirty="0">
                          <a:solidFill>
                            <a:srgbClr val="B478E8"/>
                          </a:solidFill>
                          <a:latin typeface="Calibri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18-24</a:t>
                      </a:r>
                      <a:endParaRPr lang="en-US" sz="900" i="1" u="sng" dirty="0">
                        <a:solidFill>
                          <a:srgbClr val="B478E8"/>
                        </a:solidFill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483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i="1" u="sng" dirty="0">
                          <a:solidFill>
                            <a:srgbClr val="B478E8"/>
                          </a:solidFill>
                          <a:latin typeface="Calibri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25-34</a:t>
                      </a:r>
                      <a:endParaRPr lang="en-US" sz="900" i="1" u="sng" dirty="0">
                        <a:solidFill>
                          <a:srgbClr val="B478E8"/>
                        </a:solidFill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483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i="1" u="sng" dirty="0">
                          <a:solidFill>
                            <a:srgbClr val="B478E8"/>
                          </a:solidFill>
                          <a:latin typeface="Calibri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45-70</a:t>
                      </a:r>
                      <a:endParaRPr lang="en-US" sz="900" i="1" u="sng" dirty="0">
                        <a:solidFill>
                          <a:srgbClr val="B478E8"/>
                        </a:solidFill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483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i="1" u="sng" dirty="0">
                          <a:solidFill>
                            <a:srgbClr val="B478E8"/>
                          </a:solidFill>
                          <a:latin typeface="Calibri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Male</a:t>
                      </a:r>
                      <a:endParaRPr lang="en-US" sz="900" i="1" u="sng" dirty="0">
                        <a:solidFill>
                          <a:srgbClr val="B478E8"/>
                        </a:solidFill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483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i="1" u="sng" dirty="0">
                          <a:solidFill>
                            <a:srgbClr val="B478E8"/>
                          </a:solidFill>
                          <a:latin typeface="Calibri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Female</a:t>
                      </a:r>
                      <a:endParaRPr lang="en-US" sz="900" i="1" u="sng" dirty="0">
                        <a:solidFill>
                          <a:srgbClr val="B478E8"/>
                        </a:solidFill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483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i="1" u="sng" dirty="0">
                          <a:solidFill>
                            <a:srgbClr val="B478E8"/>
                          </a:solidFill>
                          <a:latin typeface="Calibri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High inc.</a:t>
                      </a:r>
                      <a:endParaRPr lang="en-US" sz="900" i="1" u="sng" dirty="0">
                        <a:solidFill>
                          <a:srgbClr val="B478E8"/>
                        </a:solidFill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483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i="1" u="sng" dirty="0">
                          <a:solidFill>
                            <a:srgbClr val="B478E8"/>
                          </a:solidFill>
                          <a:latin typeface="Calibri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Low inc.</a:t>
                      </a:r>
                      <a:endParaRPr lang="en-US" sz="900" i="1" u="sng" dirty="0">
                        <a:solidFill>
                          <a:srgbClr val="B478E8"/>
                        </a:solidFill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483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i="1" u="sng" dirty="0">
                          <a:solidFill>
                            <a:srgbClr val="B478E8"/>
                          </a:solidFill>
                          <a:latin typeface="Calibri" panose="020B0004020202020204" pitchFamily="34" charset="0"/>
                          <a:ea typeface="Calibri" charset="0"/>
                          <a:cs typeface="Calibri" pitchFamily="34" charset="-120"/>
                        </a:rPr>
                        <a:t>Auto enthusiasts</a:t>
                      </a:r>
                      <a:endParaRPr lang="en-US" sz="900" i="1" u="sng" dirty="0">
                        <a:solidFill>
                          <a:srgbClr val="B478E8"/>
                        </a:solidFill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483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i="1" u="sng" dirty="0">
                          <a:solidFill>
                            <a:srgbClr val="B478E8"/>
                          </a:solidFill>
                          <a:latin typeface="Calibri" panose="020B0004020202020204" pitchFamily="34" charset="0"/>
                          <a:ea typeface="Calibri" pitchFamily="34" charset="-122"/>
                          <a:cs typeface="Calibri" pitchFamily="34" charset="-120"/>
                        </a:rPr>
                        <a:t>Young singles</a:t>
                      </a:r>
                      <a:endParaRPr lang="en-US" sz="900" i="1" u="sng" dirty="0">
                        <a:solidFill>
                          <a:srgbClr val="B478E8"/>
                        </a:solidFill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483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i="1" u="sng" dirty="0">
                          <a:solidFill>
                            <a:srgbClr val="B478E8"/>
                          </a:solidFill>
                          <a:latin typeface="Calibri" panose="020B0004020202020204" pitchFamily="34" charset="0"/>
                          <a:ea typeface="Calibri" charset="0"/>
                          <a:cs typeface="Calibri" charset="0"/>
                        </a:rPr>
                        <a:t>Ile-de-France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48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B17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5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B17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B17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5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B17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B17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B17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B17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B17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5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B17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5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B17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5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B17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0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B17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pSp>
        <p:nvGrpSpPr>
          <p:cNvPr id="37" name="Groupe 36">
            <a:extLst>
              <a:ext uri="{FF2B5EF4-FFF2-40B4-BE49-F238E27FC236}">
                <a16:creationId xmlns:a16="http://schemas.microsoft.com/office/drawing/2014/main" id="{1030C8F3-FB0F-EFE6-C882-CE645B789C64}"/>
              </a:ext>
            </a:extLst>
          </p:cNvPr>
          <p:cNvGrpSpPr/>
          <p:nvPr/>
        </p:nvGrpSpPr>
        <p:grpSpPr>
          <a:xfrm>
            <a:off x="8851920" y="5964578"/>
            <a:ext cx="3240000" cy="203132"/>
            <a:chOff x="4068360" y="1614149"/>
            <a:chExt cx="3240000" cy="203132"/>
          </a:xfrm>
        </p:grpSpPr>
        <p:sp>
          <p:nvSpPr>
            <p:cNvPr id="38" name="TextBox 160">
              <a:extLst>
                <a:ext uri="{FF2B5EF4-FFF2-40B4-BE49-F238E27FC236}">
                  <a16:creationId xmlns:a16="http://schemas.microsoft.com/office/drawing/2014/main" id="{92789F3C-DD2A-BFC1-513F-DED11894E3AC}"/>
                </a:ext>
              </a:extLst>
            </p:cNvPr>
            <p:cNvSpPr txBox="1"/>
            <p:nvPr/>
          </p:nvSpPr>
          <p:spPr>
            <a:xfrm>
              <a:off x="4068360" y="1614149"/>
              <a:ext cx="3240000" cy="203132"/>
            </a:xfrm>
            <a:prstGeom prst="rect">
              <a:avLst/>
            </a:prstGeom>
            <a:noFill/>
          </p:spPr>
          <p:txBody>
            <a:bodyPr wrap="square" lIns="2700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Significant</a:t>
              </a: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 increase 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/</a:t>
              </a: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 </a:t>
              </a: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decrease </a:t>
              </a: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vs last wave at 95%</a:t>
              </a:r>
            </a:p>
          </p:txBody>
        </p: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857F0B30-B8C6-B572-DB07-17FA164D1ED0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4068360" y="1670715"/>
              <a:ext cx="90000" cy="90000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AA53E249-199F-04E6-25BC-02D1419237A6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179142" y="1670715"/>
              <a:ext cx="90000" cy="88049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160">
            <a:extLst>
              <a:ext uri="{FF2B5EF4-FFF2-40B4-BE49-F238E27FC236}">
                <a16:creationId xmlns:a16="http://schemas.microsoft.com/office/drawing/2014/main" id="{A5CE3164-9B9D-45B2-9202-BE4D760F7185}"/>
              </a:ext>
            </a:extLst>
          </p:cNvPr>
          <p:cNvSpPr txBox="1"/>
          <p:nvPr/>
        </p:nvSpPr>
        <p:spPr>
          <a:xfrm>
            <a:off x="8851920" y="5671403"/>
            <a:ext cx="3240000" cy="203132"/>
          </a:xfrm>
          <a:prstGeom prst="rect">
            <a:avLst/>
          </a:prstGeom>
          <a:noFill/>
        </p:spPr>
        <p:txBody>
          <a:bodyPr wrap="square" lIns="270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Significant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4F6128"/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Higher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/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Lower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vs TOTAL at 95%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3166B13-6D65-3B49-6957-93B4771BFDF8}"/>
              </a:ext>
            </a:extLst>
          </p:cNvPr>
          <p:cNvSpPr/>
          <p:nvPr/>
        </p:nvSpPr>
        <p:spPr>
          <a:xfrm>
            <a:off x="8789325" y="5744375"/>
            <a:ext cx="144008" cy="66299"/>
          </a:xfrm>
          <a:prstGeom prst="rect">
            <a:avLst/>
          </a:prstGeom>
          <a:solidFill>
            <a:srgbClr val="4F6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B60F972-9CA8-805C-32B0-5EEAD829A909}"/>
              </a:ext>
            </a:extLst>
          </p:cNvPr>
          <p:cNvSpPr/>
          <p:nvPr/>
        </p:nvSpPr>
        <p:spPr>
          <a:xfrm>
            <a:off x="8947552" y="5744812"/>
            <a:ext cx="144008" cy="662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TextBox 36">
            <a:extLst>
              <a:ext uri="{FF2B5EF4-FFF2-40B4-BE49-F238E27FC236}">
                <a16:creationId xmlns:a16="http://schemas.microsoft.com/office/drawing/2014/main" id="{90B90C0E-892F-70B3-7B1A-8C20B90753C9}"/>
              </a:ext>
            </a:extLst>
          </p:cNvPr>
          <p:cNvSpPr txBox="1"/>
          <p:nvPr/>
        </p:nvSpPr>
        <p:spPr>
          <a:xfrm>
            <a:off x="640080" y="5770063"/>
            <a:ext cx="5455920" cy="3610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5000"/>
              </a:lnSpc>
            </a:pPr>
            <a:r>
              <a:rPr lang="fr-FR" sz="800" dirty="0">
                <a:solidFill>
                  <a:schemeClr val="bg1"/>
                </a:solidFill>
                <a:latin typeface="Plus Jakarta Sans"/>
              </a:rPr>
              <a:t>-</a:t>
            </a:r>
            <a:r>
              <a:rPr lang="fr-FR" sz="800" spc="220" dirty="0">
                <a:solidFill>
                  <a:schemeClr val="bg1"/>
                </a:solidFill>
                <a:latin typeface="IBM Plex Mono"/>
              </a:rPr>
              <a:t> NB</a:t>
            </a:r>
            <a:r>
              <a:rPr lang="fr-FR" sz="800" dirty="0">
                <a:solidFill>
                  <a:schemeClr val="bg1"/>
                </a:solidFill>
                <a:latin typeface="Plus Jakarta Sans"/>
              </a:rPr>
              <a:t> Sur cette slide on peut aussi sortir d’autres indicateurs, il suffit de changer le  </a:t>
            </a:r>
            <a:r>
              <a:rPr lang="fr-FR" sz="700" u="sng" spc="220" dirty="0">
                <a:solidFill>
                  <a:srgbClr val="B478E8"/>
                </a:solidFill>
                <a:latin typeface="IBM Plex Mono"/>
              </a:rPr>
              <a:t>titre actuel</a:t>
            </a:r>
            <a:r>
              <a:rPr lang="fr-FR" sz="700" spc="220" dirty="0">
                <a:solidFill>
                  <a:srgbClr val="B478E8"/>
                </a:solidFill>
                <a:latin typeface="IBM Plex Mono"/>
              </a:rPr>
              <a:t> </a:t>
            </a:r>
            <a:r>
              <a:rPr lang="fr-FR" sz="800" dirty="0">
                <a:solidFill>
                  <a:schemeClr val="bg1"/>
                </a:solidFill>
                <a:latin typeface="Plus Jakarta Sans"/>
              </a:rPr>
              <a:t>en l’indicateur que vous voulez (par exemple au lieu de </a:t>
            </a:r>
            <a:r>
              <a:rPr lang="fr-FR" sz="700" u="sng" spc="220" dirty="0" err="1">
                <a:solidFill>
                  <a:srgbClr val="B478E8"/>
                </a:solidFill>
                <a:latin typeface="IBM Plex Mono"/>
              </a:rPr>
              <a:t>aided</a:t>
            </a:r>
            <a:r>
              <a:rPr lang="fr-FR" sz="700" u="sng" spc="220" dirty="0">
                <a:solidFill>
                  <a:srgbClr val="B478E8"/>
                </a:solidFill>
                <a:latin typeface="IBM Plex Mono"/>
              </a:rPr>
              <a:t> </a:t>
            </a:r>
            <a:r>
              <a:rPr lang="fr-FR" sz="700" u="sng" spc="220" dirty="0" err="1">
                <a:solidFill>
                  <a:srgbClr val="B478E8"/>
                </a:solidFill>
                <a:latin typeface="IBM Plex Mono"/>
              </a:rPr>
              <a:t>awareness</a:t>
            </a:r>
            <a:r>
              <a:rPr lang="fr-FR" sz="800" dirty="0">
                <a:solidFill>
                  <a:schemeClr val="bg1"/>
                </a:solidFill>
                <a:latin typeface="Plus Jakarta Sans"/>
              </a:rPr>
              <a:t>, mettez </a:t>
            </a:r>
            <a:r>
              <a:rPr lang="fr-FR" sz="700" u="sng" spc="220" dirty="0" err="1">
                <a:solidFill>
                  <a:srgbClr val="B478E8"/>
                </a:solidFill>
                <a:latin typeface="IBM Plex Mono"/>
              </a:rPr>
              <a:t>Consideration</a:t>
            </a:r>
            <a:r>
              <a:rPr lang="fr-FR" sz="800" b="1" u="sng" dirty="0">
                <a:solidFill>
                  <a:srgbClr val="B478E8"/>
                </a:solidFill>
                <a:latin typeface="Plus Jakarta Sans"/>
              </a:rPr>
              <a:t>.</a:t>
            </a:r>
            <a:endParaRPr sz="800" b="1" u="sng" dirty="0">
              <a:solidFill>
                <a:srgbClr val="B478E8"/>
              </a:solidFill>
              <a:latin typeface="Plus Jakarta Sans"/>
            </a:endParaRPr>
          </a:p>
        </p:txBody>
      </p:sp>
      <p:sp>
        <p:nvSpPr>
          <p:cNvPr id="45" name="TextBox 36">
            <a:extLst>
              <a:ext uri="{FF2B5EF4-FFF2-40B4-BE49-F238E27FC236}">
                <a16:creationId xmlns:a16="http://schemas.microsoft.com/office/drawing/2014/main" id="{DAE9FEE8-47BE-42B3-E068-FC32BA3DF6E2}"/>
              </a:ext>
            </a:extLst>
          </p:cNvPr>
          <p:cNvSpPr txBox="1"/>
          <p:nvPr/>
        </p:nvSpPr>
        <p:spPr>
          <a:xfrm>
            <a:off x="751680" y="1051578"/>
            <a:ext cx="7040880" cy="1926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5000"/>
              </a:lnSpc>
            </a:pPr>
            <a:r>
              <a:rPr lang="fr-FR" sz="900" dirty="0">
                <a:solidFill>
                  <a:srgbClr val="B478E8"/>
                </a:solidFill>
                <a:latin typeface="Plus Jakarta Sans"/>
              </a:rPr>
              <a:t>- Vous pouvez afficher, dans les colonnes que vous souhaitez, les indicateurs de votre choix en changeant le </a:t>
            </a:r>
            <a:r>
              <a:rPr lang="fr-FR" sz="900" b="1" i="1" u="sng" dirty="0" err="1">
                <a:solidFill>
                  <a:srgbClr val="B478E8"/>
                </a:solidFill>
                <a:latin typeface="Calibri" panose="020B0004020202020204" pitchFamily="34" charset="0"/>
                <a:cs typeface="Calibri" pitchFamily="34" charset="-120"/>
              </a:rPr>
              <a:t>libéllé</a:t>
            </a:r>
            <a:r>
              <a:rPr lang="fr-FR" sz="900" b="1" i="1" u="sng" dirty="0">
                <a:solidFill>
                  <a:srgbClr val="B478E8"/>
                </a:solidFill>
                <a:latin typeface="Calibri" panose="020B0004020202020204" pitchFamily="34" charset="0"/>
                <a:cs typeface="Calibri" pitchFamily="34" charset="-120"/>
              </a:rPr>
              <a:t> de la colonne</a:t>
            </a:r>
            <a:r>
              <a:rPr lang="fr-FR" sz="900" b="1" i="1" dirty="0">
                <a:solidFill>
                  <a:srgbClr val="B478E8"/>
                </a:solidFill>
                <a:latin typeface="Calibri" panose="020B0004020202020204" pitchFamily="34" charset="0"/>
                <a:cs typeface="Calibri" pitchFamily="34" charset="-120"/>
              </a:rPr>
              <a:t>.</a:t>
            </a:r>
            <a:r>
              <a:rPr lang="fr-FR" sz="900" i="1" dirty="0">
                <a:solidFill>
                  <a:srgbClr val="B478E8"/>
                </a:solidFill>
                <a:latin typeface="Plus Jakarta Sans"/>
              </a:rPr>
              <a:t> </a:t>
            </a:r>
            <a:r>
              <a:rPr lang="fr-FR" sz="900" dirty="0">
                <a:solidFill>
                  <a:srgbClr val="B478E8"/>
                </a:solidFill>
                <a:latin typeface="Plus Jakarta Sans"/>
              </a:rPr>
              <a:t>-</a:t>
            </a:r>
            <a:endParaRPr sz="900" dirty="0">
              <a:solidFill>
                <a:srgbClr val="B478E8"/>
              </a:solidFill>
              <a:latin typeface="Plus Jakarta Sans"/>
            </a:endParaRPr>
          </a:p>
        </p:txBody>
      </p:sp>
      <p:sp>
        <p:nvSpPr>
          <p:cNvPr id="46" name="TextBox 36">
            <a:extLst>
              <a:ext uri="{FF2B5EF4-FFF2-40B4-BE49-F238E27FC236}">
                <a16:creationId xmlns:a16="http://schemas.microsoft.com/office/drawing/2014/main" id="{31A98B22-CFC2-8215-45B8-170F874444C7}"/>
              </a:ext>
            </a:extLst>
          </p:cNvPr>
          <p:cNvSpPr txBox="1"/>
          <p:nvPr/>
        </p:nvSpPr>
        <p:spPr>
          <a:xfrm>
            <a:off x="10935710" y="807867"/>
            <a:ext cx="1232420" cy="1914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lang="fr-FR" sz="900" dirty="0">
                <a:solidFill>
                  <a:srgbClr val="B478E8"/>
                </a:solidFill>
                <a:latin typeface="Plus Jakarta Sans"/>
              </a:rPr>
              <a:t>(Ou mettez votre logo)</a:t>
            </a:r>
            <a:endParaRPr sz="900" b="0" dirty="0">
              <a:solidFill>
                <a:srgbClr val="B478E8"/>
              </a:solidFill>
              <a:latin typeface="Plus Jakarta Sans"/>
            </a:endParaRP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7393F173-F7C4-9C00-84BA-DA2410375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115" y="293233"/>
            <a:ext cx="546625" cy="556748"/>
          </a:xfrm>
          <a:prstGeom prst="rect">
            <a:avLst/>
          </a:prstGeom>
        </p:spPr>
      </p:pic>
      <p:sp>
        <p:nvSpPr>
          <p:cNvPr id="49" name="TextBox 4">
            <a:extLst>
              <a:ext uri="{FF2B5EF4-FFF2-40B4-BE49-F238E27FC236}">
                <a16:creationId xmlns:a16="http://schemas.microsoft.com/office/drawing/2014/main" id="{659BCEFF-23A1-4030-F487-7748ABBD9E8F}"/>
              </a:ext>
            </a:extLst>
          </p:cNvPr>
          <p:cNvSpPr txBox="1"/>
          <p:nvPr/>
        </p:nvSpPr>
        <p:spPr>
          <a:xfrm>
            <a:off x="640080" y="700941"/>
            <a:ext cx="9831840" cy="1769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rgbClr val="B478E8"/>
                </a:solidFill>
                <a:latin typeface="Radio Canada Big"/>
              </a:rPr>
              <a:t>Les commentaires automatisés de </a:t>
            </a:r>
            <a:r>
              <a:rPr lang="fr-FR" sz="1100" dirty="0" err="1">
                <a:solidFill>
                  <a:srgbClr val="B478E8"/>
                </a:solidFill>
                <a:latin typeface="Radio Canada Big"/>
              </a:rPr>
              <a:t>pré-analyse</a:t>
            </a:r>
            <a:r>
              <a:rPr lang="fr-FR" sz="1100" dirty="0">
                <a:solidFill>
                  <a:srgbClr val="B478E8"/>
                </a:solidFill>
                <a:latin typeface="Radio Canada Big"/>
              </a:rPr>
              <a:t> seront ici, sur demande.</a:t>
            </a:r>
            <a:endParaRPr sz="1100" b="0" dirty="0">
              <a:solidFill>
                <a:srgbClr val="B478E8"/>
              </a:solidFill>
              <a:latin typeface="Radio Canada Big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or 2"/>
          <p:cNvCxnSpPr/>
          <p:nvPr/>
        </p:nvCxnSpPr>
        <p:spPr>
          <a:xfrm>
            <a:off x="640080" y="471599"/>
            <a:ext cx="223200" cy="0"/>
          </a:xfrm>
          <a:prstGeom prst="line">
            <a:avLst/>
          </a:prstGeom>
          <a:ln w="12700">
            <a:solidFill>
              <a:srgbClr val="977D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46080" y="413999"/>
            <a:ext cx="648000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900" b="0" spc="220" dirty="0">
                <a:solidFill>
                  <a:srgbClr val="C9B17A"/>
                </a:solidFill>
                <a:latin typeface="IBM Plex Mono"/>
              </a:rPr>
              <a:t>L’IMAGE</a:t>
            </a:r>
            <a:r>
              <a:rPr sz="900" b="0" spc="220" dirty="0">
                <a:solidFill>
                  <a:srgbClr val="C9B17A"/>
                </a:solidFill>
                <a:latin typeface="IBM Plex Mono"/>
              </a:rPr>
              <a:t>·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40080" y="6321601"/>
            <a:ext cx="10911840" cy="0"/>
          </a:xfrm>
          <a:prstGeom prst="line">
            <a:avLst/>
          </a:prstGeom>
          <a:ln w="9525">
            <a:solidFill>
              <a:srgbClr val="242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111920" y="6444001"/>
            <a:ext cx="144000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750" b="0" spc="140" dirty="0">
                <a:solidFill>
                  <a:srgbClr val="C9B17A"/>
                </a:solidFill>
                <a:latin typeface="IBM Plex Mono"/>
              </a:rPr>
              <a:t>04 / 0</a:t>
            </a:r>
            <a:r>
              <a:rPr lang="fr-FR" sz="750" b="0" spc="140" dirty="0">
                <a:solidFill>
                  <a:srgbClr val="C9B17A"/>
                </a:solidFill>
                <a:latin typeface="IBM Plex Mono"/>
              </a:rPr>
              <a:t>5</a:t>
            </a:r>
            <a:endParaRPr sz="750" b="0" spc="140" dirty="0">
              <a:solidFill>
                <a:srgbClr val="C9B17A"/>
              </a:solidFill>
              <a:latin typeface="IBM Plex Mon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B09738A-3FEC-D933-370B-AE9C9887B8ED}"/>
              </a:ext>
            </a:extLst>
          </p:cNvPr>
          <p:cNvSpPr txBox="1"/>
          <p:nvPr/>
        </p:nvSpPr>
        <p:spPr>
          <a:xfrm>
            <a:off x="640080" y="6444001"/>
            <a:ext cx="720000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fr-FR" sz="750" spc="140" dirty="0">
                <a:solidFill>
                  <a:srgbClr val="787B74"/>
                </a:solidFill>
                <a:latin typeface="IBM Plex Mono"/>
              </a:rPr>
              <a:t>JR &amp; CO </a:t>
            </a:r>
            <a:r>
              <a:rPr lang="fr-FR" sz="750" b="1" spc="140" dirty="0">
                <a:solidFill>
                  <a:srgbClr val="B478E8"/>
                </a:solidFill>
                <a:latin typeface="IBM Plex Mono"/>
              </a:rPr>
              <a:t>(Ou votre marque) </a:t>
            </a:r>
            <a:r>
              <a:rPr lang="fr-FR" sz="750" spc="140" dirty="0">
                <a:solidFill>
                  <a:srgbClr val="787B74"/>
                </a:solidFill>
                <a:latin typeface="IBM Plex Mono"/>
              </a:rPr>
              <a:t>· BAROMÈTRE DE MARQUE · VAGUE 2 · 2026 · DONNÉES FICTIVES</a:t>
            </a:r>
          </a:p>
        </p:txBody>
      </p:sp>
      <p:graphicFrame>
        <p:nvGraphicFramePr>
          <p:cNvPr id="31" name="Table 0">
            <a:extLst>
              <a:ext uri="{FF2B5EF4-FFF2-40B4-BE49-F238E27FC236}">
                <a16:creationId xmlns:a16="http://schemas.microsoft.com/office/drawing/2014/main" id="{FFA85B16-FB03-10C8-0874-89F83ECEDF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028648"/>
              </p:ext>
            </p:extLst>
          </p:nvPr>
        </p:nvGraphicFramePr>
        <p:xfrm>
          <a:off x="733901" y="1369739"/>
          <a:ext cx="10703559" cy="4179267"/>
        </p:xfrm>
        <a:graphic>
          <a:graphicData uri="http://schemas.openxmlformats.org/drawingml/2006/table">
            <a:tbl>
              <a:tblPr/>
              <a:tblGrid>
                <a:gridCol w="2161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6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06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06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06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06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06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937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3937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937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39371">
                  <a:extLst>
                    <a:ext uri="{9D8B030D-6E8A-4147-A177-3AD203B41FA5}">
                      <a16:colId xmlns:a16="http://schemas.microsoft.com/office/drawing/2014/main" val="1806615068"/>
                    </a:ext>
                  </a:extLst>
                </a:gridCol>
              </a:tblGrid>
              <a:tr h="41481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Calibri" panose="020B0004020202020204" pitchFamily="34" charset="0"/>
                          <a:ea typeface="Calibri" charset="0"/>
                          <a:cs typeface="Calibri" pitchFamily="34" charset="-120"/>
                        </a:rPr>
                        <a:t>Items</a:t>
                      </a:r>
                      <a:endParaRPr lang="en-US" sz="1000" dirty="0">
                        <a:solidFill>
                          <a:schemeClr val="bg1"/>
                        </a:solidFill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483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A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B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C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E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F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G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H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J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1" kern="1200" noProof="0" dirty="0">
                          <a:solidFill>
                            <a:schemeClr val="tx1"/>
                          </a:solidFill>
                          <a:highlight>
                            <a:srgbClr val="C9B17A"/>
                          </a:highlight>
                          <a:latin typeface="Calibri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Marque A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5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5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5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5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5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0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80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B0004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pSp>
        <p:nvGrpSpPr>
          <p:cNvPr id="32" name="Groupe 31">
            <a:extLst>
              <a:ext uri="{FF2B5EF4-FFF2-40B4-BE49-F238E27FC236}">
                <a16:creationId xmlns:a16="http://schemas.microsoft.com/office/drawing/2014/main" id="{D886F162-BAD1-2540-A94F-2BC80687A177}"/>
              </a:ext>
            </a:extLst>
          </p:cNvPr>
          <p:cNvGrpSpPr/>
          <p:nvPr/>
        </p:nvGrpSpPr>
        <p:grpSpPr>
          <a:xfrm>
            <a:off x="8851920" y="5964578"/>
            <a:ext cx="3240000" cy="203132"/>
            <a:chOff x="4068360" y="1614149"/>
            <a:chExt cx="3240000" cy="203132"/>
          </a:xfrm>
        </p:grpSpPr>
        <p:sp>
          <p:nvSpPr>
            <p:cNvPr id="33" name="TextBox 160">
              <a:extLst>
                <a:ext uri="{FF2B5EF4-FFF2-40B4-BE49-F238E27FC236}">
                  <a16:creationId xmlns:a16="http://schemas.microsoft.com/office/drawing/2014/main" id="{0C4684FD-FC0E-E24D-2C50-09841CCC4CA0}"/>
                </a:ext>
              </a:extLst>
            </p:cNvPr>
            <p:cNvSpPr txBox="1"/>
            <p:nvPr/>
          </p:nvSpPr>
          <p:spPr>
            <a:xfrm>
              <a:off x="4068360" y="1614149"/>
              <a:ext cx="3240000" cy="203132"/>
            </a:xfrm>
            <a:prstGeom prst="rect">
              <a:avLst/>
            </a:prstGeom>
            <a:noFill/>
          </p:spPr>
          <p:txBody>
            <a:bodyPr wrap="square" lIns="2700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Significant</a:t>
              </a: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 increase 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/</a:t>
              </a: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 </a:t>
              </a: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decrease </a:t>
              </a: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vs last wave at 95%</a:t>
              </a:r>
            </a:p>
          </p:txBody>
        </p:sp>
        <p:cxnSp>
          <p:nvCxnSpPr>
            <p:cNvPr id="34" name="Connecteur droit avec flèche 33">
              <a:extLst>
                <a:ext uri="{FF2B5EF4-FFF2-40B4-BE49-F238E27FC236}">
                  <a16:creationId xmlns:a16="http://schemas.microsoft.com/office/drawing/2014/main" id="{B8BF012A-0EC5-450C-1BED-6A5FAE572C88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4068360" y="1670715"/>
              <a:ext cx="90000" cy="90000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D0F4FB14-B9C6-9DD1-DBBD-D1129D0F0DD3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179142" y="1670715"/>
              <a:ext cx="90000" cy="88049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160">
            <a:extLst>
              <a:ext uri="{FF2B5EF4-FFF2-40B4-BE49-F238E27FC236}">
                <a16:creationId xmlns:a16="http://schemas.microsoft.com/office/drawing/2014/main" id="{20F7145C-0F03-DB9B-6D3E-423D17B61AD8}"/>
              </a:ext>
            </a:extLst>
          </p:cNvPr>
          <p:cNvSpPr txBox="1"/>
          <p:nvPr/>
        </p:nvSpPr>
        <p:spPr>
          <a:xfrm>
            <a:off x="8851920" y="5671403"/>
            <a:ext cx="3240000" cy="203132"/>
          </a:xfrm>
          <a:prstGeom prst="rect">
            <a:avLst/>
          </a:prstGeom>
          <a:noFill/>
        </p:spPr>
        <p:txBody>
          <a:bodyPr wrap="square" lIns="270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Significant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4F6128"/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Higher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/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Lower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Plus Jakarta Sans" panose="020B0704020202020204" pitchFamily="34" charset="0"/>
                <a:ea typeface="+mn-ea"/>
                <a:cs typeface="+mn-cs"/>
              </a:rPr>
              <a:t>vs market average at 95%</a:t>
            </a:r>
          </a:p>
        </p:txBody>
      </p:sp>
      <p:sp>
        <p:nvSpPr>
          <p:cNvPr id="40" name="TextBox 36">
            <a:extLst>
              <a:ext uri="{FF2B5EF4-FFF2-40B4-BE49-F238E27FC236}">
                <a16:creationId xmlns:a16="http://schemas.microsoft.com/office/drawing/2014/main" id="{7DBD249F-3AF3-67CE-289A-30570C3527BE}"/>
              </a:ext>
            </a:extLst>
          </p:cNvPr>
          <p:cNvSpPr txBox="1"/>
          <p:nvPr/>
        </p:nvSpPr>
        <p:spPr>
          <a:xfrm>
            <a:off x="10935710" y="807867"/>
            <a:ext cx="1232420" cy="1914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lang="fr-FR" sz="900" dirty="0">
                <a:solidFill>
                  <a:srgbClr val="B478E8"/>
                </a:solidFill>
                <a:latin typeface="Plus Jakarta Sans"/>
              </a:rPr>
              <a:t>(Ou mettez votre logo)</a:t>
            </a:r>
            <a:endParaRPr sz="900" b="0" dirty="0">
              <a:solidFill>
                <a:srgbClr val="B478E8"/>
              </a:solidFill>
              <a:latin typeface="Plus Jakarta Sans"/>
            </a:endParaRPr>
          </a:p>
        </p:txBody>
      </p:sp>
      <p:sp>
        <p:nvSpPr>
          <p:cNvPr id="42" name="TextBox 36">
            <a:extLst>
              <a:ext uri="{FF2B5EF4-FFF2-40B4-BE49-F238E27FC236}">
                <a16:creationId xmlns:a16="http://schemas.microsoft.com/office/drawing/2014/main" id="{11386134-19C6-59E1-F8E4-2D156F842BEE}"/>
              </a:ext>
            </a:extLst>
          </p:cNvPr>
          <p:cNvSpPr txBox="1"/>
          <p:nvPr/>
        </p:nvSpPr>
        <p:spPr>
          <a:xfrm>
            <a:off x="640079" y="5770063"/>
            <a:ext cx="5120640" cy="406137"/>
          </a:xfrm>
          <a:prstGeom prst="rect">
            <a:avLst/>
          </a:prstGeom>
          <a:noFill/>
          <a:ln>
            <a:solidFill>
              <a:srgbClr val="B478E8"/>
            </a:solidFill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5000"/>
              </a:lnSpc>
            </a:pPr>
            <a:r>
              <a:rPr lang="fr-FR" sz="900" dirty="0">
                <a:solidFill>
                  <a:srgbClr val="787B74"/>
                </a:solidFill>
                <a:latin typeface="Plus Jakarta Sans"/>
              </a:rPr>
              <a:t>-</a:t>
            </a:r>
            <a:r>
              <a:rPr lang="fr-FR" sz="900" spc="220" dirty="0">
                <a:solidFill>
                  <a:srgbClr val="C9B17A"/>
                </a:solidFill>
                <a:latin typeface="IBM Plex Mono"/>
              </a:rPr>
              <a:t> NB</a:t>
            </a:r>
            <a:r>
              <a:rPr lang="fr-FR" sz="900" dirty="0">
                <a:solidFill>
                  <a:srgbClr val="787B74"/>
                </a:solidFill>
                <a:latin typeface="Plus Jakarta Sans"/>
              </a:rPr>
              <a:t> à la demande, nous pouvons classer l’ordre vos items d’images en fonction d’un </a:t>
            </a:r>
            <a:r>
              <a:rPr lang="fr-FR" sz="900" dirty="0" err="1">
                <a:solidFill>
                  <a:srgbClr val="787B74"/>
                </a:solidFill>
                <a:latin typeface="Plus Jakarta Sans"/>
              </a:rPr>
              <a:t>ranking</a:t>
            </a:r>
            <a:r>
              <a:rPr lang="fr-FR" sz="900" dirty="0">
                <a:solidFill>
                  <a:srgbClr val="787B74"/>
                </a:solidFill>
                <a:latin typeface="Plus Jakarta Sans"/>
              </a:rPr>
              <a:t> précis selon vos </a:t>
            </a:r>
            <a:r>
              <a:rPr lang="fr-FR" sz="900" dirty="0" err="1">
                <a:solidFill>
                  <a:srgbClr val="787B74"/>
                </a:solidFill>
                <a:latin typeface="Plus Jakarta Sans"/>
              </a:rPr>
              <a:t>éxigences</a:t>
            </a:r>
            <a:r>
              <a:rPr lang="fr-FR" sz="900" dirty="0">
                <a:solidFill>
                  <a:srgbClr val="787B74"/>
                </a:solidFill>
                <a:latin typeface="Plus Jakarta Sans"/>
              </a:rPr>
              <a:t>, ou calculer d’autres indicateurs en fonction de vos besoins.  -</a:t>
            </a:r>
            <a:endParaRPr sz="900" b="1" u="sng" dirty="0">
              <a:solidFill>
                <a:srgbClr val="C7B17A"/>
              </a:solidFill>
              <a:latin typeface="Plus Jakarta San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A78F3A9-82AD-B4FB-322E-5367A61B7459}"/>
              </a:ext>
            </a:extLst>
          </p:cNvPr>
          <p:cNvSpPr/>
          <p:nvPr/>
        </p:nvSpPr>
        <p:spPr>
          <a:xfrm>
            <a:off x="8789325" y="5744375"/>
            <a:ext cx="144008" cy="66299"/>
          </a:xfrm>
          <a:prstGeom prst="rect">
            <a:avLst/>
          </a:prstGeom>
          <a:solidFill>
            <a:srgbClr val="4F6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B6EBE26-0BB6-BBB5-6E08-59F0D999BF41}"/>
              </a:ext>
            </a:extLst>
          </p:cNvPr>
          <p:cNvSpPr/>
          <p:nvPr/>
        </p:nvSpPr>
        <p:spPr>
          <a:xfrm>
            <a:off x="8947552" y="5744812"/>
            <a:ext cx="144008" cy="662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71E111D2-D759-D2C8-9C68-F0FAB787E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115" y="293233"/>
            <a:ext cx="546625" cy="556748"/>
          </a:xfrm>
          <a:prstGeom prst="rect">
            <a:avLst/>
          </a:prstGeom>
        </p:spPr>
      </p:pic>
      <p:sp>
        <p:nvSpPr>
          <p:cNvPr id="48" name="TextBox 4">
            <a:extLst>
              <a:ext uri="{FF2B5EF4-FFF2-40B4-BE49-F238E27FC236}">
                <a16:creationId xmlns:a16="http://schemas.microsoft.com/office/drawing/2014/main" id="{F5073E17-79BE-E577-3745-6C6A8397135B}"/>
              </a:ext>
            </a:extLst>
          </p:cNvPr>
          <p:cNvSpPr txBox="1"/>
          <p:nvPr/>
        </p:nvSpPr>
        <p:spPr>
          <a:xfrm>
            <a:off x="640080" y="700941"/>
            <a:ext cx="9831840" cy="1769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rgbClr val="B478E8"/>
                </a:solidFill>
                <a:latin typeface="Radio Canada Big"/>
              </a:rPr>
              <a:t>Les commentaires automatisés de </a:t>
            </a:r>
            <a:r>
              <a:rPr lang="fr-FR" sz="1100" dirty="0" err="1">
                <a:solidFill>
                  <a:srgbClr val="B478E8"/>
                </a:solidFill>
                <a:latin typeface="Radio Canada Big"/>
              </a:rPr>
              <a:t>pré-analyse</a:t>
            </a:r>
            <a:r>
              <a:rPr lang="fr-FR" sz="1100" dirty="0">
                <a:solidFill>
                  <a:srgbClr val="B478E8"/>
                </a:solidFill>
                <a:latin typeface="Radio Canada Big"/>
              </a:rPr>
              <a:t> seront ici, sur demande.</a:t>
            </a:r>
            <a:endParaRPr sz="1100" b="0" dirty="0">
              <a:solidFill>
                <a:srgbClr val="B478E8"/>
              </a:solidFill>
              <a:latin typeface="Radio Canada Big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31B752-9B02-1723-2586-F89709395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or 2">
            <a:extLst>
              <a:ext uri="{FF2B5EF4-FFF2-40B4-BE49-F238E27FC236}">
                <a16:creationId xmlns:a16="http://schemas.microsoft.com/office/drawing/2014/main" id="{851836EB-29AB-E1D0-26EC-D6AB9226DA2B}"/>
              </a:ext>
            </a:extLst>
          </p:cNvPr>
          <p:cNvCxnSpPr/>
          <p:nvPr/>
        </p:nvCxnSpPr>
        <p:spPr>
          <a:xfrm>
            <a:off x="640080" y="471599"/>
            <a:ext cx="223200" cy="0"/>
          </a:xfrm>
          <a:prstGeom prst="line">
            <a:avLst/>
          </a:prstGeom>
          <a:ln w="12700">
            <a:solidFill>
              <a:srgbClr val="977D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C29E7A9-79BD-E505-6C07-63792CC4BA60}"/>
              </a:ext>
            </a:extLst>
          </p:cNvPr>
          <p:cNvSpPr txBox="1"/>
          <p:nvPr/>
        </p:nvSpPr>
        <p:spPr>
          <a:xfrm>
            <a:off x="946080" y="413999"/>
            <a:ext cx="648000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900" spc="220" dirty="0">
                <a:solidFill>
                  <a:srgbClr val="C9B17A"/>
                </a:solidFill>
                <a:latin typeface="IBM Plex Mono"/>
              </a:rPr>
              <a:t>POSITION MATRIX</a:t>
            </a:r>
            <a:r>
              <a:rPr sz="900" b="0" spc="220" dirty="0">
                <a:solidFill>
                  <a:srgbClr val="C9B17A"/>
                </a:solidFill>
                <a:latin typeface="IBM Plex Mono"/>
              </a:rPr>
              <a:t>·</a:t>
            </a:r>
          </a:p>
        </p:txBody>
      </p:sp>
      <p:cxnSp>
        <p:nvCxnSpPr>
          <p:cNvPr id="27" name="Connector 26">
            <a:extLst>
              <a:ext uri="{FF2B5EF4-FFF2-40B4-BE49-F238E27FC236}">
                <a16:creationId xmlns:a16="http://schemas.microsoft.com/office/drawing/2014/main" id="{259257C5-D122-35F4-EF15-740A64B76011}"/>
              </a:ext>
            </a:extLst>
          </p:cNvPr>
          <p:cNvCxnSpPr/>
          <p:nvPr/>
        </p:nvCxnSpPr>
        <p:spPr>
          <a:xfrm>
            <a:off x="640080" y="6321601"/>
            <a:ext cx="10911840" cy="0"/>
          </a:xfrm>
          <a:prstGeom prst="line">
            <a:avLst/>
          </a:prstGeom>
          <a:ln w="9525">
            <a:solidFill>
              <a:srgbClr val="242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4E99BCC-F337-B852-4B94-7AF4F322B4B3}"/>
              </a:ext>
            </a:extLst>
          </p:cNvPr>
          <p:cNvSpPr txBox="1"/>
          <p:nvPr/>
        </p:nvSpPr>
        <p:spPr>
          <a:xfrm>
            <a:off x="10111920" y="6444001"/>
            <a:ext cx="144000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750" b="0" spc="140" dirty="0">
                <a:solidFill>
                  <a:srgbClr val="C9B17A"/>
                </a:solidFill>
                <a:latin typeface="IBM Plex Mono"/>
              </a:rPr>
              <a:t>05 /</a:t>
            </a:r>
            <a:r>
              <a:rPr lang="fr-FR" sz="750" b="0" spc="140" dirty="0">
                <a:solidFill>
                  <a:srgbClr val="C9B17A"/>
                </a:solidFill>
                <a:latin typeface="IBM Plex Mono"/>
              </a:rPr>
              <a:t> </a:t>
            </a:r>
            <a:r>
              <a:rPr lang="fr-FR" sz="750" spc="140" dirty="0">
                <a:solidFill>
                  <a:srgbClr val="C9B17A"/>
                </a:solidFill>
                <a:latin typeface="IBM Plex Mono"/>
              </a:rPr>
              <a:t>05</a:t>
            </a:r>
            <a:endParaRPr sz="750" b="0" spc="140" dirty="0">
              <a:solidFill>
                <a:srgbClr val="C9B17A"/>
              </a:solidFill>
              <a:latin typeface="IBM Plex Mon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B360855-C983-55ED-5584-9AC48C9020FE}"/>
              </a:ext>
            </a:extLst>
          </p:cNvPr>
          <p:cNvSpPr txBox="1"/>
          <p:nvPr/>
        </p:nvSpPr>
        <p:spPr>
          <a:xfrm>
            <a:off x="640080" y="6444001"/>
            <a:ext cx="720000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fr-FR" sz="750" spc="140" dirty="0">
                <a:solidFill>
                  <a:srgbClr val="787B74"/>
                </a:solidFill>
                <a:latin typeface="IBM Plex Mono"/>
              </a:rPr>
              <a:t>JR &amp; CO </a:t>
            </a:r>
            <a:r>
              <a:rPr lang="fr-FR" sz="750" b="1" spc="140" dirty="0">
                <a:solidFill>
                  <a:srgbClr val="B478E8"/>
                </a:solidFill>
                <a:latin typeface="IBM Plex Mono"/>
              </a:rPr>
              <a:t>(Ou votre marque) </a:t>
            </a:r>
            <a:r>
              <a:rPr lang="fr-FR" sz="750" spc="140" dirty="0">
                <a:solidFill>
                  <a:srgbClr val="787B74"/>
                </a:solidFill>
                <a:latin typeface="IBM Plex Mono"/>
              </a:rPr>
              <a:t>· BAROMÈTRE DE MARQUE · VAGUE 2 · 2026 · DONNÉES FICTIVES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5471185C-9FC7-962B-D45C-8AD4BD010E00}"/>
              </a:ext>
            </a:extLst>
          </p:cNvPr>
          <p:cNvGrpSpPr/>
          <p:nvPr/>
        </p:nvGrpSpPr>
        <p:grpSpPr>
          <a:xfrm>
            <a:off x="8851920" y="5964578"/>
            <a:ext cx="3240000" cy="203132"/>
            <a:chOff x="4068360" y="1614149"/>
            <a:chExt cx="3240000" cy="203132"/>
          </a:xfrm>
        </p:grpSpPr>
        <p:sp>
          <p:nvSpPr>
            <p:cNvPr id="33" name="TextBox 160">
              <a:extLst>
                <a:ext uri="{FF2B5EF4-FFF2-40B4-BE49-F238E27FC236}">
                  <a16:creationId xmlns:a16="http://schemas.microsoft.com/office/drawing/2014/main" id="{38796072-9267-2D93-D0A7-29CFCDF7B78B}"/>
                </a:ext>
              </a:extLst>
            </p:cNvPr>
            <p:cNvSpPr txBox="1"/>
            <p:nvPr/>
          </p:nvSpPr>
          <p:spPr>
            <a:xfrm>
              <a:off x="4068360" y="1614149"/>
              <a:ext cx="3240000" cy="203132"/>
            </a:xfrm>
            <a:prstGeom prst="rect">
              <a:avLst/>
            </a:prstGeom>
            <a:noFill/>
          </p:spPr>
          <p:txBody>
            <a:bodyPr wrap="square" lIns="2700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Significant</a:t>
              </a: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 increase 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/</a:t>
              </a: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 </a:t>
              </a: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decrease </a:t>
              </a:r>
              <a:r>
                <a: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Plus Jakarta Sans" panose="020B0704020202020204" pitchFamily="34" charset="0"/>
                  <a:ea typeface="+mn-ea"/>
                  <a:cs typeface="+mn-cs"/>
                </a:rPr>
                <a:t>vs last wave at 95%</a:t>
              </a:r>
            </a:p>
          </p:txBody>
        </p:sp>
        <p:cxnSp>
          <p:nvCxnSpPr>
            <p:cNvPr id="34" name="Connecteur droit avec flèche 33">
              <a:extLst>
                <a:ext uri="{FF2B5EF4-FFF2-40B4-BE49-F238E27FC236}">
                  <a16:creationId xmlns:a16="http://schemas.microsoft.com/office/drawing/2014/main" id="{973B21FD-1BC9-F9D9-4AD8-A5786365553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4068360" y="1670715"/>
              <a:ext cx="90000" cy="90000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C2DD623A-2677-EB9D-09B0-049E20AA3EF5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179142" y="1670715"/>
              <a:ext cx="90000" cy="88049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6">
            <a:extLst>
              <a:ext uri="{FF2B5EF4-FFF2-40B4-BE49-F238E27FC236}">
                <a16:creationId xmlns:a16="http://schemas.microsoft.com/office/drawing/2014/main" id="{9FED21BF-C10D-0F5A-B1C0-1583CBE29837}"/>
              </a:ext>
            </a:extLst>
          </p:cNvPr>
          <p:cNvSpPr txBox="1"/>
          <p:nvPr/>
        </p:nvSpPr>
        <p:spPr>
          <a:xfrm>
            <a:off x="10935710" y="807867"/>
            <a:ext cx="1232420" cy="1914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lang="fr-FR" sz="900" dirty="0">
                <a:solidFill>
                  <a:srgbClr val="787B74"/>
                </a:solidFill>
                <a:latin typeface="Plus Jakarta Sans"/>
              </a:rPr>
              <a:t>(</a:t>
            </a:r>
            <a:r>
              <a:rPr lang="fr-FR" sz="900" dirty="0">
                <a:solidFill>
                  <a:srgbClr val="B478E8"/>
                </a:solidFill>
                <a:latin typeface="Plus Jakarta Sans"/>
              </a:rPr>
              <a:t>Ou mettez votre logo)</a:t>
            </a:r>
            <a:endParaRPr sz="900" b="0" dirty="0">
              <a:solidFill>
                <a:srgbClr val="B478E8"/>
              </a:solidFill>
              <a:latin typeface="Plus Jakarta Sans"/>
            </a:endParaRPr>
          </a:p>
        </p:txBody>
      </p:sp>
      <p:sp>
        <p:nvSpPr>
          <p:cNvPr id="6" name="Google Shape;1415;p18">
            <a:extLst>
              <a:ext uri="{FF2B5EF4-FFF2-40B4-BE49-F238E27FC236}">
                <a16:creationId xmlns:a16="http://schemas.microsoft.com/office/drawing/2014/main" id="{F0E5A7AB-ECD8-5D8C-70D7-CFEB339452E4}"/>
              </a:ext>
            </a:extLst>
          </p:cNvPr>
          <p:cNvSpPr txBox="1"/>
          <p:nvPr/>
        </p:nvSpPr>
        <p:spPr>
          <a:xfrm rot="16199082">
            <a:off x="1267939" y="1992561"/>
            <a:ext cx="999773" cy="21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buSzPts val="1400"/>
              <a:defRPr/>
            </a:pPr>
            <a:r>
              <a:rPr lang="fr-FR" sz="1000" b="1" kern="0" dirty="0" err="1">
                <a:solidFill>
                  <a:srgbClr val="00B0F0"/>
                </a:solidFill>
                <a:sym typeface="Raleway"/>
              </a:rPr>
              <a:t>Higher</a:t>
            </a:r>
            <a:endParaRPr sz="1000" b="1" kern="0" dirty="0">
              <a:solidFill>
                <a:srgbClr val="00B0F0"/>
              </a:solidFill>
              <a:sym typeface="Raleway"/>
            </a:endParaRPr>
          </a:p>
        </p:txBody>
      </p:sp>
      <p:sp>
        <p:nvSpPr>
          <p:cNvPr id="9" name="Google Shape;1410;p18">
            <a:extLst>
              <a:ext uri="{FF2B5EF4-FFF2-40B4-BE49-F238E27FC236}">
                <a16:creationId xmlns:a16="http://schemas.microsoft.com/office/drawing/2014/main" id="{FAD1CBA1-5BD1-1BF2-6051-ADAC392C0EB5}"/>
              </a:ext>
            </a:extLst>
          </p:cNvPr>
          <p:cNvSpPr/>
          <p:nvPr/>
        </p:nvSpPr>
        <p:spPr>
          <a:xfrm>
            <a:off x="5656509" y="1539934"/>
            <a:ext cx="1811137" cy="1116000"/>
          </a:xfrm>
          <a:prstGeom prst="roundRect">
            <a:avLst>
              <a:gd name="adj" fmla="val 7321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402;p18">
            <a:extLst>
              <a:ext uri="{FF2B5EF4-FFF2-40B4-BE49-F238E27FC236}">
                <a16:creationId xmlns:a16="http://schemas.microsoft.com/office/drawing/2014/main" id="{0B4C7FE9-0618-73B2-C0B5-58DEF319909C}"/>
              </a:ext>
            </a:extLst>
          </p:cNvPr>
          <p:cNvSpPr/>
          <p:nvPr/>
        </p:nvSpPr>
        <p:spPr>
          <a:xfrm>
            <a:off x="1940643" y="3884619"/>
            <a:ext cx="1811137" cy="1116000"/>
          </a:xfrm>
          <a:prstGeom prst="roundRect">
            <a:avLst>
              <a:gd name="adj" fmla="val 7009"/>
            </a:avLst>
          </a:prstGeom>
          <a:solidFill>
            <a:srgbClr val="A47C79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406;p18">
            <a:extLst>
              <a:ext uri="{FF2B5EF4-FFF2-40B4-BE49-F238E27FC236}">
                <a16:creationId xmlns:a16="http://schemas.microsoft.com/office/drawing/2014/main" id="{1F956855-ADA9-BF9B-806E-5369A4EB15AE}"/>
              </a:ext>
            </a:extLst>
          </p:cNvPr>
          <p:cNvSpPr/>
          <p:nvPr/>
        </p:nvSpPr>
        <p:spPr>
          <a:xfrm>
            <a:off x="3798576" y="2715023"/>
            <a:ext cx="1811137" cy="1116000"/>
          </a:xfrm>
          <a:prstGeom prst="roundRect">
            <a:avLst>
              <a:gd name="adj" fmla="val 8567"/>
            </a:avLst>
          </a:prstGeom>
          <a:solidFill>
            <a:srgbClr val="A2906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" name="Google Shape;1407;p18">
            <a:extLst>
              <a:ext uri="{FF2B5EF4-FFF2-40B4-BE49-F238E27FC236}">
                <a16:creationId xmlns:a16="http://schemas.microsoft.com/office/drawing/2014/main" id="{7584058B-4064-1CC0-B4D5-94616D37D8B0}"/>
              </a:ext>
            </a:extLst>
          </p:cNvPr>
          <p:cNvSpPr/>
          <p:nvPr/>
        </p:nvSpPr>
        <p:spPr>
          <a:xfrm>
            <a:off x="3798576" y="1539934"/>
            <a:ext cx="1811137" cy="1116000"/>
          </a:xfrm>
          <a:prstGeom prst="roundRect">
            <a:avLst>
              <a:gd name="adj" fmla="val 8255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409;p18">
            <a:extLst>
              <a:ext uri="{FF2B5EF4-FFF2-40B4-BE49-F238E27FC236}">
                <a16:creationId xmlns:a16="http://schemas.microsoft.com/office/drawing/2014/main" id="{EDECD28C-24CC-3F9D-DBF4-B8FF722CB5AD}"/>
              </a:ext>
            </a:extLst>
          </p:cNvPr>
          <p:cNvSpPr/>
          <p:nvPr/>
        </p:nvSpPr>
        <p:spPr>
          <a:xfrm>
            <a:off x="5656509" y="2715023"/>
            <a:ext cx="1811137" cy="1116000"/>
          </a:xfrm>
          <a:prstGeom prst="roundRect">
            <a:avLst>
              <a:gd name="adj" fmla="val 7009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" name="Google Shape;1403;p18">
            <a:extLst>
              <a:ext uri="{FF2B5EF4-FFF2-40B4-BE49-F238E27FC236}">
                <a16:creationId xmlns:a16="http://schemas.microsoft.com/office/drawing/2014/main" id="{251C9E14-3F23-A1BF-8C66-BAFD81A8AC0C}"/>
              </a:ext>
            </a:extLst>
          </p:cNvPr>
          <p:cNvSpPr/>
          <p:nvPr/>
        </p:nvSpPr>
        <p:spPr>
          <a:xfrm>
            <a:off x="1940643" y="2715023"/>
            <a:ext cx="1811137" cy="1116000"/>
          </a:xfrm>
          <a:prstGeom prst="roundRect">
            <a:avLst>
              <a:gd name="adj" fmla="val 7944"/>
            </a:avLst>
          </a:prstGeom>
          <a:solidFill>
            <a:srgbClr val="A2906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404;p18">
            <a:extLst>
              <a:ext uri="{FF2B5EF4-FFF2-40B4-BE49-F238E27FC236}">
                <a16:creationId xmlns:a16="http://schemas.microsoft.com/office/drawing/2014/main" id="{E2ABCC95-FC7B-D516-F2C1-5CAA4FC8ED44}"/>
              </a:ext>
            </a:extLst>
          </p:cNvPr>
          <p:cNvSpPr/>
          <p:nvPr/>
        </p:nvSpPr>
        <p:spPr>
          <a:xfrm>
            <a:off x="1940643" y="1539934"/>
            <a:ext cx="1811137" cy="1116000"/>
          </a:xfrm>
          <a:prstGeom prst="roundRect">
            <a:avLst>
              <a:gd name="adj" fmla="val 7632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405;p18">
            <a:extLst>
              <a:ext uri="{FF2B5EF4-FFF2-40B4-BE49-F238E27FC236}">
                <a16:creationId xmlns:a16="http://schemas.microsoft.com/office/drawing/2014/main" id="{0CC02218-DE19-B1F6-ED1E-A2281D1F2991}"/>
              </a:ext>
            </a:extLst>
          </p:cNvPr>
          <p:cNvSpPr/>
          <p:nvPr/>
        </p:nvSpPr>
        <p:spPr>
          <a:xfrm>
            <a:off x="3798576" y="3884619"/>
            <a:ext cx="1811137" cy="1116000"/>
          </a:xfrm>
          <a:prstGeom prst="roundRect">
            <a:avLst>
              <a:gd name="adj" fmla="val 7944"/>
            </a:avLst>
          </a:prstGeom>
          <a:solidFill>
            <a:srgbClr val="A2906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408;p18">
            <a:extLst>
              <a:ext uri="{FF2B5EF4-FFF2-40B4-BE49-F238E27FC236}">
                <a16:creationId xmlns:a16="http://schemas.microsoft.com/office/drawing/2014/main" id="{C8254E39-5946-00C0-2CDE-65977C6076FE}"/>
              </a:ext>
            </a:extLst>
          </p:cNvPr>
          <p:cNvSpPr/>
          <p:nvPr/>
        </p:nvSpPr>
        <p:spPr>
          <a:xfrm>
            <a:off x="5656509" y="3884619"/>
            <a:ext cx="1811137" cy="1116000"/>
          </a:xfrm>
          <a:prstGeom prst="roundRect">
            <a:avLst>
              <a:gd name="adj" fmla="val 7009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413;p18">
            <a:extLst>
              <a:ext uri="{FF2B5EF4-FFF2-40B4-BE49-F238E27FC236}">
                <a16:creationId xmlns:a16="http://schemas.microsoft.com/office/drawing/2014/main" id="{268EEA62-5BF4-C30E-C141-FFEB798AAC1E}"/>
              </a:ext>
            </a:extLst>
          </p:cNvPr>
          <p:cNvSpPr txBox="1"/>
          <p:nvPr/>
        </p:nvSpPr>
        <p:spPr>
          <a:xfrm rot="16200000">
            <a:off x="1329474" y="4337246"/>
            <a:ext cx="944013" cy="21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SzPts val="1400"/>
              <a:defRPr/>
            </a:pPr>
            <a:r>
              <a:rPr lang="fr-FR" sz="800" b="1" kern="0" dirty="0">
                <a:solidFill>
                  <a:srgbClr val="FF0000"/>
                </a:solidFill>
                <a:ea typeface="Raleway"/>
                <a:cs typeface="Raleway"/>
                <a:sym typeface="Raleway"/>
              </a:rPr>
              <a:t>Lower</a:t>
            </a:r>
          </a:p>
        </p:txBody>
      </p:sp>
      <p:sp>
        <p:nvSpPr>
          <p:cNvPr id="19" name="Google Shape;1414;p18">
            <a:extLst>
              <a:ext uri="{FF2B5EF4-FFF2-40B4-BE49-F238E27FC236}">
                <a16:creationId xmlns:a16="http://schemas.microsoft.com/office/drawing/2014/main" id="{858A21B2-164D-9C48-D929-484AE8C7EA2F}"/>
              </a:ext>
            </a:extLst>
          </p:cNvPr>
          <p:cNvSpPr txBox="1"/>
          <p:nvPr/>
        </p:nvSpPr>
        <p:spPr>
          <a:xfrm rot="16200000">
            <a:off x="1188743" y="3167650"/>
            <a:ext cx="1187548" cy="21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914400">
              <a:buSzPts val="1400"/>
              <a:defRPr/>
            </a:pPr>
            <a:r>
              <a:rPr lang="fr-FR" sz="800" kern="0" dirty="0" err="1">
                <a:solidFill>
                  <a:srgbClr val="E2C98B"/>
                </a:solidFill>
                <a:ea typeface="Raleway"/>
                <a:cs typeface="Raleway"/>
                <a:sym typeface="Raleway"/>
              </a:rPr>
              <a:t>Average</a:t>
            </a:r>
            <a:endParaRPr lang="fr-FR" sz="800" kern="0" dirty="0">
              <a:solidFill>
                <a:srgbClr val="E2C98B"/>
              </a:solidFill>
              <a:ea typeface="Raleway"/>
              <a:cs typeface="Raleway"/>
              <a:sym typeface="Raleway"/>
            </a:endParaRPr>
          </a:p>
        </p:txBody>
      </p:sp>
      <p:sp>
        <p:nvSpPr>
          <p:cNvPr id="20" name="Google Shape;1415;p18">
            <a:extLst>
              <a:ext uri="{FF2B5EF4-FFF2-40B4-BE49-F238E27FC236}">
                <a16:creationId xmlns:a16="http://schemas.microsoft.com/office/drawing/2014/main" id="{0ABB0990-00AF-9D3C-D209-2339EEF81C6E}"/>
              </a:ext>
            </a:extLst>
          </p:cNvPr>
          <p:cNvSpPr txBox="1"/>
          <p:nvPr/>
        </p:nvSpPr>
        <p:spPr>
          <a:xfrm>
            <a:off x="6062191" y="5039360"/>
            <a:ext cx="999773" cy="21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fr-FR" sz="1000" b="1" u="none" strike="noStrike" kern="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Raleway"/>
                <a:cs typeface="Raleway"/>
                <a:sym typeface="Raleway"/>
              </a:rPr>
              <a:t>Higher</a:t>
            </a:r>
            <a:endParaRPr kumimoji="0" sz="1000" b="1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Raleway"/>
              <a:cs typeface="Raleway"/>
              <a:sym typeface="Raleway"/>
            </a:endParaRPr>
          </a:p>
        </p:txBody>
      </p:sp>
      <p:sp>
        <p:nvSpPr>
          <p:cNvPr id="21" name="Google Shape;1413;p18">
            <a:extLst>
              <a:ext uri="{FF2B5EF4-FFF2-40B4-BE49-F238E27FC236}">
                <a16:creationId xmlns:a16="http://schemas.microsoft.com/office/drawing/2014/main" id="{7A016E9C-A0D5-7327-E3F7-B258802773DA}"/>
              </a:ext>
            </a:extLst>
          </p:cNvPr>
          <p:cNvSpPr txBox="1"/>
          <p:nvPr/>
        </p:nvSpPr>
        <p:spPr>
          <a:xfrm rot="918">
            <a:off x="2374205" y="5039487"/>
            <a:ext cx="944013" cy="21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fr-FR" sz="800" b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Raleway"/>
                <a:cs typeface="Raleway"/>
                <a:sym typeface="Raleway"/>
              </a:rPr>
              <a:t>Lower</a:t>
            </a:r>
            <a:endParaRPr kumimoji="0" sz="800" b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Raleway"/>
              <a:cs typeface="Raleway"/>
              <a:sym typeface="Raleway"/>
            </a:endParaRPr>
          </a:p>
        </p:txBody>
      </p:sp>
      <p:sp>
        <p:nvSpPr>
          <p:cNvPr id="22" name="Google Shape;1414;p18">
            <a:extLst>
              <a:ext uri="{FF2B5EF4-FFF2-40B4-BE49-F238E27FC236}">
                <a16:creationId xmlns:a16="http://schemas.microsoft.com/office/drawing/2014/main" id="{7B9EB059-D814-24A7-A75F-C3DD262CC1B3}"/>
              </a:ext>
            </a:extLst>
          </p:cNvPr>
          <p:cNvSpPr txBox="1"/>
          <p:nvPr/>
        </p:nvSpPr>
        <p:spPr>
          <a:xfrm rot="918">
            <a:off x="4110370" y="5039519"/>
            <a:ext cx="1187548" cy="21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fr-FR" sz="800" b="0" u="none" strike="noStrike" kern="0" cap="none" spc="0" normalizeH="0" baseline="0" noProof="0" dirty="0" err="1">
                <a:ln>
                  <a:noFill/>
                </a:ln>
                <a:solidFill>
                  <a:srgbClr val="E2C98B"/>
                </a:solidFill>
                <a:effectLst/>
                <a:uLnTx/>
                <a:uFillTx/>
                <a:latin typeface="Arial"/>
                <a:ea typeface="Raleway"/>
                <a:cs typeface="Raleway"/>
                <a:sym typeface="Raleway"/>
              </a:rPr>
              <a:t>Average</a:t>
            </a:r>
            <a:endParaRPr kumimoji="0" sz="800" b="0" u="none" strike="noStrike" kern="0" cap="none" spc="0" normalizeH="0" baseline="0" noProof="0" dirty="0">
              <a:ln>
                <a:noFill/>
              </a:ln>
              <a:solidFill>
                <a:srgbClr val="E2C98B"/>
              </a:solidFill>
              <a:effectLst/>
              <a:uLnTx/>
              <a:uFillTx/>
              <a:latin typeface="Arial"/>
              <a:ea typeface="Raleway"/>
              <a:cs typeface="Raleway"/>
              <a:sym typeface="Raleway"/>
            </a:endParaRPr>
          </a:p>
        </p:txBody>
      </p: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8AC8E92E-30C7-0468-46BB-B9ABD163B55E}"/>
              </a:ext>
            </a:extLst>
          </p:cNvPr>
          <p:cNvCxnSpPr>
            <a:cxnSpLocks/>
          </p:cNvCxnSpPr>
          <p:nvPr/>
        </p:nvCxnSpPr>
        <p:spPr>
          <a:xfrm flipV="1">
            <a:off x="1818354" y="5436122"/>
            <a:ext cx="5929285" cy="38928"/>
          </a:xfrm>
          <a:prstGeom prst="straightConnector1">
            <a:avLst/>
          </a:prstGeom>
          <a:ln>
            <a:solidFill>
              <a:srgbClr val="C7B17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639E3B48-C40C-E4D5-56DB-FFDE359480FC}"/>
              </a:ext>
            </a:extLst>
          </p:cNvPr>
          <p:cNvCxnSpPr>
            <a:cxnSpLocks/>
          </p:cNvCxnSpPr>
          <p:nvPr/>
        </p:nvCxnSpPr>
        <p:spPr>
          <a:xfrm flipV="1">
            <a:off x="1249499" y="1539934"/>
            <a:ext cx="0" cy="3896188"/>
          </a:xfrm>
          <a:prstGeom prst="straightConnector1">
            <a:avLst/>
          </a:prstGeom>
          <a:ln>
            <a:solidFill>
              <a:srgbClr val="C7B17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74212200-0B53-FCC6-7498-4D76F5C69D9A}"/>
              </a:ext>
            </a:extLst>
          </p:cNvPr>
          <p:cNvSpPr/>
          <p:nvPr/>
        </p:nvSpPr>
        <p:spPr>
          <a:xfrm rot="16200000">
            <a:off x="926019" y="3234299"/>
            <a:ext cx="646961" cy="3294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700" b="0" i="0" strike="noStrike" kern="0" cap="none" spc="0" normalizeH="0" baseline="0" noProof="0" dirty="0" err="1">
                <a:ln>
                  <a:noFill/>
                </a:ln>
                <a:solidFill>
                  <a:srgbClr val="B478E8"/>
                </a:solidFill>
                <a:effectLst/>
                <a:uLnTx/>
                <a:uFillTx/>
                <a:latin typeface="Arial"/>
                <a:sym typeface="Arial"/>
              </a:rPr>
              <a:t>Awareness</a:t>
            </a:r>
            <a:endParaRPr kumimoji="0" lang="fr-FR" sz="700" b="0" i="0" strike="noStrike" kern="0" cap="none" spc="0" normalizeH="0" baseline="0" noProof="0" dirty="0">
              <a:ln>
                <a:noFill/>
              </a:ln>
              <a:solidFill>
                <a:srgbClr val="B478E8"/>
              </a:solidFill>
              <a:effectLst/>
              <a:uLnTx/>
              <a:uFillTx/>
              <a:latin typeface="Arial"/>
              <a:sym typeface="Arial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A91B818-6594-75C1-EE6D-9EF402F724AE}"/>
              </a:ext>
            </a:extLst>
          </p:cNvPr>
          <p:cNvSpPr/>
          <p:nvPr/>
        </p:nvSpPr>
        <p:spPr>
          <a:xfrm>
            <a:off x="3990006" y="5302437"/>
            <a:ext cx="1187607" cy="3452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fr-FR" sz="700" u="sng" spc="220" dirty="0" err="1">
                <a:solidFill>
                  <a:srgbClr val="B478E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Consideration</a:t>
            </a:r>
            <a:endParaRPr lang="fr-FR" sz="700" u="sng" spc="220" dirty="0">
              <a:solidFill>
                <a:srgbClr val="B478E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36">
            <a:extLst>
              <a:ext uri="{FF2B5EF4-FFF2-40B4-BE49-F238E27FC236}">
                <a16:creationId xmlns:a16="http://schemas.microsoft.com/office/drawing/2014/main" id="{70B71579-C17E-753A-DE79-F513305B7B47}"/>
              </a:ext>
            </a:extLst>
          </p:cNvPr>
          <p:cNvSpPr txBox="1"/>
          <p:nvPr/>
        </p:nvSpPr>
        <p:spPr>
          <a:xfrm>
            <a:off x="8023113" y="4322992"/>
            <a:ext cx="2962489" cy="5518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5000"/>
              </a:lnSpc>
            </a:pPr>
            <a:r>
              <a:rPr lang="fr-FR" sz="800" dirty="0">
                <a:solidFill>
                  <a:srgbClr val="B478E8"/>
                </a:solidFill>
                <a:latin typeface="Plus Jakarta Sans"/>
              </a:rPr>
              <a:t>-</a:t>
            </a:r>
            <a:r>
              <a:rPr lang="fr-FR" sz="800" spc="220" dirty="0">
                <a:solidFill>
                  <a:srgbClr val="B478E8"/>
                </a:solidFill>
                <a:latin typeface="IBM Plex Mono"/>
              </a:rPr>
              <a:t> NB</a:t>
            </a:r>
            <a:r>
              <a:rPr lang="fr-FR" sz="800" dirty="0">
                <a:solidFill>
                  <a:srgbClr val="B478E8"/>
                </a:solidFill>
                <a:latin typeface="Plus Jakarta Sans"/>
              </a:rPr>
              <a:t> Sur cette slide  vous pouvez changer les </a:t>
            </a:r>
            <a:r>
              <a:rPr lang="fr-FR" sz="800" dirty="0" err="1">
                <a:solidFill>
                  <a:srgbClr val="B478E8"/>
                </a:solidFill>
                <a:latin typeface="Plus Jakarta Sans"/>
              </a:rPr>
              <a:t>KPI’s</a:t>
            </a:r>
            <a:r>
              <a:rPr lang="fr-FR" sz="800" dirty="0">
                <a:solidFill>
                  <a:srgbClr val="B478E8"/>
                </a:solidFill>
                <a:latin typeface="Plus Jakarta Sans"/>
              </a:rPr>
              <a:t> que l’on compare, il suffit de changer les  </a:t>
            </a:r>
            <a:r>
              <a:rPr lang="fr-FR" sz="700" u="sng" spc="220" dirty="0" err="1">
                <a:solidFill>
                  <a:srgbClr val="B478E8"/>
                </a:solidFill>
                <a:latin typeface="IBM Plex Mono"/>
              </a:rPr>
              <a:t>libéllés</a:t>
            </a:r>
            <a:r>
              <a:rPr lang="fr-FR" sz="800" dirty="0" err="1">
                <a:solidFill>
                  <a:srgbClr val="B478E8"/>
                </a:solidFill>
                <a:latin typeface="Plus Jakarta Sans"/>
              </a:rPr>
              <a:t>des</a:t>
            </a:r>
            <a:r>
              <a:rPr lang="fr-FR" sz="800" dirty="0">
                <a:solidFill>
                  <a:srgbClr val="B478E8"/>
                </a:solidFill>
                <a:latin typeface="Plus Jakarta Sans"/>
              </a:rPr>
              <a:t> indicateurs, par exemple </a:t>
            </a:r>
            <a:r>
              <a:rPr lang="fr-FR" sz="700" u="sng" spc="220" dirty="0">
                <a:solidFill>
                  <a:srgbClr val="B478E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FR" sz="700" u="sng" spc="220" dirty="0">
                <a:solidFill>
                  <a:srgbClr val="B478E8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onsidératio</a:t>
            </a:r>
            <a:r>
              <a:rPr lang="fr-FR" sz="800" dirty="0">
                <a:solidFill>
                  <a:srgbClr val="B478E8"/>
                </a:solidFill>
                <a:latin typeface="Plus Jakarta Sans"/>
              </a:rPr>
              <a:t>n, au lieu de </a:t>
            </a:r>
            <a:r>
              <a:rPr lang="fr-FR" sz="700" u="sng" spc="220" dirty="0">
                <a:solidFill>
                  <a:srgbClr val="B478E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usage</a:t>
            </a:r>
            <a:r>
              <a:rPr lang="fr-FR" sz="800" dirty="0">
                <a:solidFill>
                  <a:srgbClr val="B478E8"/>
                </a:solidFill>
                <a:latin typeface="Plus Jakarta Sans"/>
              </a:rPr>
              <a:t>. -</a:t>
            </a:r>
            <a:endParaRPr sz="800" b="1" u="sng" dirty="0">
              <a:solidFill>
                <a:srgbClr val="B478E8"/>
              </a:solidFill>
              <a:latin typeface="Plus Jakarta Sans"/>
            </a:endParaRPr>
          </a:p>
        </p:txBody>
      </p:sp>
      <p:sp>
        <p:nvSpPr>
          <p:cNvPr id="65" name="TextBox 36">
            <a:extLst>
              <a:ext uri="{FF2B5EF4-FFF2-40B4-BE49-F238E27FC236}">
                <a16:creationId xmlns:a16="http://schemas.microsoft.com/office/drawing/2014/main" id="{11945389-A1D4-8F24-0E3B-2C16C29E2EED}"/>
              </a:ext>
            </a:extLst>
          </p:cNvPr>
          <p:cNvSpPr txBox="1"/>
          <p:nvPr/>
        </p:nvSpPr>
        <p:spPr>
          <a:xfrm>
            <a:off x="640079" y="5770063"/>
            <a:ext cx="4620289" cy="191206"/>
          </a:xfrm>
          <a:prstGeom prst="rect">
            <a:avLst/>
          </a:prstGeom>
          <a:noFill/>
          <a:ln>
            <a:solidFill>
              <a:srgbClr val="B478E8"/>
            </a:solidFill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5000"/>
              </a:lnSpc>
            </a:pPr>
            <a:r>
              <a:rPr lang="fr-FR" sz="900" dirty="0">
                <a:solidFill>
                  <a:srgbClr val="B478E8"/>
                </a:solidFill>
                <a:latin typeface="Plus Jakarta Sans"/>
              </a:rPr>
              <a:t>-</a:t>
            </a:r>
            <a:r>
              <a:rPr lang="fr-FR" sz="900" spc="220" dirty="0">
                <a:solidFill>
                  <a:srgbClr val="B478E8"/>
                </a:solidFill>
                <a:latin typeface="IBM Plex Mono"/>
              </a:rPr>
              <a:t> NB</a:t>
            </a:r>
            <a:r>
              <a:rPr lang="fr-FR" sz="900" dirty="0">
                <a:solidFill>
                  <a:srgbClr val="B478E8"/>
                </a:solidFill>
                <a:latin typeface="Plus Jakarta Sans"/>
              </a:rPr>
              <a:t> à la demande, nous pourrions mettre vos logos. -</a:t>
            </a:r>
            <a:endParaRPr sz="900" b="1" u="sng" dirty="0">
              <a:solidFill>
                <a:srgbClr val="B478E8"/>
              </a:solidFill>
              <a:latin typeface="Plus Jakarta Sans"/>
            </a:endParaRPr>
          </a:p>
        </p:txBody>
      </p:sp>
      <p:sp>
        <p:nvSpPr>
          <p:cNvPr id="66" name="Google Shape;1415;p18">
            <a:extLst>
              <a:ext uri="{FF2B5EF4-FFF2-40B4-BE49-F238E27FC236}">
                <a16:creationId xmlns:a16="http://schemas.microsoft.com/office/drawing/2014/main" id="{7E7F5E08-6F5A-908F-BF95-FB5E5272D65E}"/>
              </a:ext>
            </a:extLst>
          </p:cNvPr>
          <p:cNvSpPr txBox="1"/>
          <p:nvPr/>
        </p:nvSpPr>
        <p:spPr>
          <a:xfrm>
            <a:off x="2018737" y="1703579"/>
            <a:ext cx="999773" cy="21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fr-FR" sz="10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Raleway"/>
                <a:cs typeface="Raleway"/>
                <a:sym typeface="Raleway"/>
              </a:rPr>
              <a:t>Marque A</a:t>
            </a:r>
            <a:endParaRPr kumimoji="0" sz="1000" b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Raleway"/>
              <a:cs typeface="Raleway"/>
              <a:sym typeface="Raleway"/>
            </a:endParaRPr>
          </a:p>
        </p:txBody>
      </p:sp>
      <p:sp>
        <p:nvSpPr>
          <p:cNvPr id="67" name="Google Shape;1415;p18">
            <a:extLst>
              <a:ext uri="{FF2B5EF4-FFF2-40B4-BE49-F238E27FC236}">
                <a16:creationId xmlns:a16="http://schemas.microsoft.com/office/drawing/2014/main" id="{9DAF02E8-5D6B-3B72-FC37-A68E5982089E}"/>
              </a:ext>
            </a:extLst>
          </p:cNvPr>
          <p:cNvSpPr txBox="1"/>
          <p:nvPr/>
        </p:nvSpPr>
        <p:spPr>
          <a:xfrm>
            <a:off x="1934687" y="2845574"/>
            <a:ext cx="999773" cy="21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fr-FR" sz="10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Raleway"/>
                <a:cs typeface="Raleway"/>
                <a:sym typeface="Raleway"/>
              </a:rPr>
              <a:t>Marque B</a:t>
            </a:r>
            <a:endParaRPr kumimoji="0" sz="1000" b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1415;p18">
            <a:extLst>
              <a:ext uri="{FF2B5EF4-FFF2-40B4-BE49-F238E27FC236}">
                <a16:creationId xmlns:a16="http://schemas.microsoft.com/office/drawing/2014/main" id="{E5760E7F-0691-078D-8744-DA4E38A7C8BC}"/>
              </a:ext>
            </a:extLst>
          </p:cNvPr>
          <p:cNvSpPr txBox="1"/>
          <p:nvPr/>
        </p:nvSpPr>
        <p:spPr>
          <a:xfrm>
            <a:off x="3686193" y="2880691"/>
            <a:ext cx="999773" cy="21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fr-FR" sz="10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Raleway"/>
                <a:cs typeface="Raleway"/>
                <a:sym typeface="Raleway"/>
              </a:rPr>
              <a:t>Marque C</a:t>
            </a:r>
            <a:endParaRPr kumimoji="0" sz="1000" b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Raleway"/>
              <a:cs typeface="Raleway"/>
              <a:sym typeface="Raleway"/>
            </a:endParaRPr>
          </a:p>
        </p:txBody>
      </p:sp>
      <p:sp>
        <p:nvSpPr>
          <p:cNvPr id="69" name="Google Shape;1415;p18">
            <a:extLst>
              <a:ext uri="{FF2B5EF4-FFF2-40B4-BE49-F238E27FC236}">
                <a16:creationId xmlns:a16="http://schemas.microsoft.com/office/drawing/2014/main" id="{577F3884-C846-6CC8-40E6-4DC82C88570A}"/>
              </a:ext>
            </a:extLst>
          </p:cNvPr>
          <p:cNvSpPr txBox="1"/>
          <p:nvPr/>
        </p:nvSpPr>
        <p:spPr>
          <a:xfrm>
            <a:off x="3686192" y="3082402"/>
            <a:ext cx="999773" cy="21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fr-FR" sz="10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Raleway"/>
                <a:cs typeface="Raleway"/>
                <a:sym typeface="Raleway"/>
              </a:rPr>
              <a:t>Marque D</a:t>
            </a:r>
            <a:endParaRPr kumimoji="0" sz="1000" b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Raleway"/>
              <a:cs typeface="Raleway"/>
              <a:sym typeface="Raleway"/>
            </a:endParaRPr>
          </a:p>
        </p:txBody>
      </p:sp>
      <p:sp>
        <p:nvSpPr>
          <p:cNvPr id="70" name="Google Shape;1415;p18">
            <a:extLst>
              <a:ext uri="{FF2B5EF4-FFF2-40B4-BE49-F238E27FC236}">
                <a16:creationId xmlns:a16="http://schemas.microsoft.com/office/drawing/2014/main" id="{65324303-F656-72A9-4DE7-E6F3FEAA5FD7}"/>
              </a:ext>
            </a:extLst>
          </p:cNvPr>
          <p:cNvSpPr txBox="1"/>
          <p:nvPr/>
        </p:nvSpPr>
        <p:spPr>
          <a:xfrm>
            <a:off x="3686192" y="3288016"/>
            <a:ext cx="999773" cy="21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fr-FR" sz="10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Raleway"/>
                <a:cs typeface="Raleway"/>
                <a:sym typeface="Raleway"/>
              </a:rPr>
              <a:t>Marque E</a:t>
            </a:r>
            <a:endParaRPr kumimoji="0" sz="1000" b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Raleway"/>
              <a:cs typeface="Raleway"/>
              <a:sym typeface="Raleway"/>
            </a:endParaRPr>
          </a:p>
        </p:txBody>
      </p:sp>
      <p:sp>
        <p:nvSpPr>
          <p:cNvPr id="71" name="Google Shape;1415;p18">
            <a:extLst>
              <a:ext uri="{FF2B5EF4-FFF2-40B4-BE49-F238E27FC236}">
                <a16:creationId xmlns:a16="http://schemas.microsoft.com/office/drawing/2014/main" id="{BEA78416-CC20-2E9D-31B9-CA7F50195E02}"/>
              </a:ext>
            </a:extLst>
          </p:cNvPr>
          <p:cNvSpPr txBox="1"/>
          <p:nvPr/>
        </p:nvSpPr>
        <p:spPr>
          <a:xfrm>
            <a:off x="3682633" y="3493707"/>
            <a:ext cx="999773" cy="21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fr-FR" sz="10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Raleway"/>
                <a:cs typeface="Raleway"/>
                <a:sym typeface="Raleway"/>
              </a:rPr>
              <a:t>Marque F</a:t>
            </a:r>
            <a:endParaRPr kumimoji="0" sz="1000" b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Raleway"/>
              <a:cs typeface="Raleway"/>
              <a:sym typeface="Raleway"/>
            </a:endParaRPr>
          </a:p>
        </p:txBody>
      </p:sp>
      <p:sp>
        <p:nvSpPr>
          <p:cNvPr id="72" name="Google Shape;1415;p18">
            <a:extLst>
              <a:ext uri="{FF2B5EF4-FFF2-40B4-BE49-F238E27FC236}">
                <a16:creationId xmlns:a16="http://schemas.microsoft.com/office/drawing/2014/main" id="{7C89BE97-74A4-FCA5-8D09-F246B1E573A2}"/>
              </a:ext>
            </a:extLst>
          </p:cNvPr>
          <p:cNvSpPr txBox="1"/>
          <p:nvPr/>
        </p:nvSpPr>
        <p:spPr>
          <a:xfrm>
            <a:off x="5656509" y="1648194"/>
            <a:ext cx="999773" cy="21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fr-FR" sz="1000" b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Raleway"/>
                <a:cs typeface="Raleway"/>
                <a:sym typeface="Raleway"/>
              </a:rPr>
              <a:t>Marque G</a:t>
            </a:r>
            <a:endParaRPr kumimoji="0" sz="1000" b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Raleway"/>
              <a:cs typeface="Raleway"/>
              <a:sym typeface="Raleway"/>
            </a:endParaRPr>
          </a:p>
        </p:txBody>
      </p:sp>
      <p:sp>
        <p:nvSpPr>
          <p:cNvPr id="73" name="Google Shape;1415;p18">
            <a:extLst>
              <a:ext uri="{FF2B5EF4-FFF2-40B4-BE49-F238E27FC236}">
                <a16:creationId xmlns:a16="http://schemas.microsoft.com/office/drawing/2014/main" id="{65C64A35-18AA-4D90-6E2A-1102785376C3}"/>
              </a:ext>
            </a:extLst>
          </p:cNvPr>
          <p:cNvSpPr txBox="1"/>
          <p:nvPr/>
        </p:nvSpPr>
        <p:spPr>
          <a:xfrm>
            <a:off x="1893525" y="4020024"/>
            <a:ext cx="999773" cy="21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fr-FR" sz="10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Raleway"/>
                <a:cs typeface="Raleway"/>
                <a:sym typeface="Raleway"/>
              </a:rPr>
              <a:t>Marque H</a:t>
            </a:r>
            <a:endParaRPr kumimoji="0" sz="1000" b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Raleway"/>
              <a:cs typeface="Raleway"/>
              <a:sym typeface="Raleway"/>
            </a:endParaRPr>
          </a:p>
        </p:txBody>
      </p:sp>
      <p:sp>
        <p:nvSpPr>
          <p:cNvPr id="75" name="TextBox 36">
            <a:extLst>
              <a:ext uri="{FF2B5EF4-FFF2-40B4-BE49-F238E27FC236}">
                <a16:creationId xmlns:a16="http://schemas.microsoft.com/office/drawing/2014/main" id="{A1805886-8B70-ADA8-79D5-073E10B4458C}"/>
              </a:ext>
            </a:extLst>
          </p:cNvPr>
          <p:cNvSpPr txBox="1"/>
          <p:nvPr/>
        </p:nvSpPr>
        <p:spPr>
          <a:xfrm>
            <a:off x="7872041" y="1691797"/>
            <a:ext cx="3343037" cy="1914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lang="fr-FR" sz="900" dirty="0">
                <a:solidFill>
                  <a:srgbClr val="B478E8"/>
                </a:solidFill>
                <a:latin typeface="Plus Jakarta Sans"/>
              </a:rPr>
              <a:t>- Cette slide est basée sur la significativité VS la moyenne-</a:t>
            </a:r>
            <a:endParaRPr sz="900" dirty="0">
              <a:solidFill>
                <a:srgbClr val="B478E8"/>
              </a:solidFill>
              <a:latin typeface="Plus Jakarta Sans"/>
            </a:endParaRPr>
          </a:p>
        </p:txBody>
      </p:sp>
      <p:pic>
        <p:nvPicPr>
          <p:cNvPr id="77" name="Image 76">
            <a:extLst>
              <a:ext uri="{FF2B5EF4-FFF2-40B4-BE49-F238E27FC236}">
                <a16:creationId xmlns:a16="http://schemas.microsoft.com/office/drawing/2014/main" id="{98547305-8D44-B04C-CAC3-AF428C8AF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115" y="293233"/>
            <a:ext cx="546625" cy="556748"/>
          </a:xfrm>
          <a:prstGeom prst="rect">
            <a:avLst/>
          </a:prstGeom>
        </p:spPr>
      </p:pic>
      <p:sp>
        <p:nvSpPr>
          <p:cNvPr id="79" name="TextBox 4">
            <a:extLst>
              <a:ext uri="{FF2B5EF4-FFF2-40B4-BE49-F238E27FC236}">
                <a16:creationId xmlns:a16="http://schemas.microsoft.com/office/drawing/2014/main" id="{EC3105FA-FA6A-5067-F865-8387209CD945}"/>
              </a:ext>
            </a:extLst>
          </p:cNvPr>
          <p:cNvSpPr txBox="1"/>
          <p:nvPr/>
        </p:nvSpPr>
        <p:spPr>
          <a:xfrm>
            <a:off x="640080" y="700941"/>
            <a:ext cx="9831840" cy="1769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fr-FR" sz="1100" dirty="0">
                <a:solidFill>
                  <a:srgbClr val="B478E8"/>
                </a:solidFill>
                <a:latin typeface="Radio Canada Big"/>
              </a:rPr>
              <a:t>Les commentaires automatisés de </a:t>
            </a:r>
            <a:r>
              <a:rPr lang="fr-FR" sz="1100" dirty="0" err="1">
                <a:solidFill>
                  <a:srgbClr val="B478E8"/>
                </a:solidFill>
                <a:latin typeface="Radio Canada Big"/>
              </a:rPr>
              <a:t>pré-analyse</a:t>
            </a:r>
            <a:r>
              <a:rPr lang="fr-FR" sz="1100" dirty="0">
                <a:solidFill>
                  <a:srgbClr val="B478E8"/>
                </a:solidFill>
                <a:latin typeface="Radio Canada Big"/>
              </a:rPr>
              <a:t> seront ici, sur demande.</a:t>
            </a:r>
            <a:endParaRPr sz="1100" b="0" dirty="0">
              <a:solidFill>
                <a:srgbClr val="B478E8"/>
              </a:solidFill>
              <a:latin typeface="Radio Canada Big"/>
            </a:endParaRPr>
          </a:p>
        </p:txBody>
      </p:sp>
    </p:spTree>
    <p:extLst>
      <p:ext uri="{BB962C8B-B14F-4D97-AF65-F5344CB8AC3E}">
        <p14:creationId xmlns:p14="http://schemas.microsoft.com/office/powerpoint/2010/main" val="4202737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Divider+Slide Vsn2 16">
    <a:dk1>
      <a:srgbClr val="000000"/>
    </a:dk1>
    <a:lt1>
      <a:srgbClr val="FFFFFF"/>
    </a:lt1>
    <a:dk2>
      <a:srgbClr val="5D7D12"/>
    </a:dk2>
    <a:lt2>
      <a:srgbClr val="213081"/>
    </a:lt2>
    <a:accent1>
      <a:srgbClr val="9C042F"/>
    </a:accent1>
    <a:accent2>
      <a:srgbClr val="4D7EC3"/>
    </a:accent2>
    <a:accent3>
      <a:srgbClr val="FFFFFF"/>
    </a:accent3>
    <a:accent4>
      <a:srgbClr val="000000"/>
    </a:accent4>
    <a:accent5>
      <a:srgbClr val="CBAAAD"/>
    </a:accent5>
    <a:accent6>
      <a:srgbClr val="4572B0"/>
    </a:accent6>
    <a:hlink>
      <a:srgbClr val="A2AE15"/>
    </a:hlink>
    <a:folHlink>
      <a:srgbClr val="DD7502"/>
    </a:folHlink>
  </a:clrScheme>
  <a:fontScheme name="Divider+Slide Vsn2">
    <a:majorFont>
      <a:latin typeface="Tahom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ivider+Slide Vsn2 16">
    <a:dk1>
      <a:srgbClr val="000000"/>
    </a:dk1>
    <a:lt1>
      <a:srgbClr val="FFFFFF"/>
    </a:lt1>
    <a:dk2>
      <a:srgbClr val="5D7D12"/>
    </a:dk2>
    <a:lt2>
      <a:srgbClr val="213081"/>
    </a:lt2>
    <a:accent1>
      <a:srgbClr val="9C042F"/>
    </a:accent1>
    <a:accent2>
      <a:srgbClr val="4D7EC3"/>
    </a:accent2>
    <a:accent3>
      <a:srgbClr val="FFFFFF"/>
    </a:accent3>
    <a:accent4>
      <a:srgbClr val="000000"/>
    </a:accent4>
    <a:accent5>
      <a:srgbClr val="CBAAAD"/>
    </a:accent5>
    <a:accent6>
      <a:srgbClr val="4572B0"/>
    </a:accent6>
    <a:hlink>
      <a:srgbClr val="A2AE15"/>
    </a:hlink>
    <a:folHlink>
      <a:srgbClr val="DD7502"/>
    </a:folHlink>
  </a:clrScheme>
  <a:fontScheme name="Divider+Slide Vsn2">
    <a:majorFont>
      <a:latin typeface="Tahom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Divider+Slide Vsn2 16">
    <a:dk1>
      <a:srgbClr val="000000"/>
    </a:dk1>
    <a:lt1>
      <a:srgbClr val="FFFFFF"/>
    </a:lt1>
    <a:dk2>
      <a:srgbClr val="5D7D12"/>
    </a:dk2>
    <a:lt2>
      <a:srgbClr val="213081"/>
    </a:lt2>
    <a:accent1>
      <a:srgbClr val="9C042F"/>
    </a:accent1>
    <a:accent2>
      <a:srgbClr val="4D7EC3"/>
    </a:accent2>
    <a:accent3>
      <a:srgbClr val="FFFFFF"/>
    </a:accent3>
    <a:accent4>
      <a:srgbClr val="000000"/>
    </a:accent4>
    <a:accent5>
      <a:srgbClr val="CBAAAD"/>
    </a:accent5>
    <a:accent6>
      <a:srgbClr val="4572B0"/>
    </a:accent6>
    <a:hlink>
      <a:srgbClr val="A2AE15"/>
    </a:hlink>
    <a:folHlink>
      <a:srgbClr val="DD7502"/>
    </a:folHlink>
  </a:clrScheme>
  <a:fontScheme name="Divider+Slide Vsn2">
    <a:majorFont>
      <a:latin typeface="Tahom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Divider+Slide Vsn2 16">
    <a:dk1>
      <a:srgbClr val="000000"/>
    </a:dk1>
    <a:lt1>
      <a:srgbClr val="FFFFFF"/>
    </a:lt1>
    <a:dk2>
      <a:srgbClr val="5D7D12"/>
    </a:dk2>
    <a:lt2>
      <a:srgbClr val="213081"/>
    </a:lt2>
    <a:accent1>
      <a:srgbClr val="9C042F"/>
    </a:accent1>
    <a:accent2>
      <a:srgbClr val="4D7EC3"/>
    </a:accent2>
    <a:accent3>
      <a:srgbClr val="FFFFFF"/>
    </a:accent3>
    <a:accent4>
      <a:srgbClr val="000000"/>
    </a:accent4>
    <a:accent5>
      <a:srgbClr val="CBAAAD"/>
    </a:accent5>
    <a:accent6>
      <a:srgbClr val="4572B0"/>
    </a:accent6>
    <a:hlink>
      <a:srgbClr val="A2AE15"/>
    </a:hlink>
    <a:folHlink>
      <a:srgbClr val="DD7502"/>
    </a:folHlink>
  </a:clrScheme>
  <a:fontScheme name="Divider+Slide Vsn2">
    <a:majorFont>
      <a:latin typeface="Tahom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Divider+Slide Vsn2 16">
    <a:dk1>
      <a:srgbClr val="000000"/>
    </a:dk1>
    <a:lt1>
      <a:srgbClr val="FFFFFF"/>
    </a:lt1>
    <a:dk2>
      <a:srgbClr val="5D7D12"/>
    </a:dk2>
    <a:lt2>
      <a:srgbClr val="213081"/>
    </a:lt2>
    <a:accent1>
      <a:srgbClr val="9C042F"/>
    </a:accent1>
    <a:accent2>
      <a:srgbClr val="4D7EC3"/>
    </a:accent2>
    <a:accent3>
      <a:srgbClr val="FFFFFF"/>
    </a:accent3>
    <a:accent4>
      <a:srgbClr val="000000"/>
    </a:accent4>
    <a:accent5>
      <a:srgbClr val="CBAAAD"/>
    </a:accent5>
    <a:accent6>
      <a:srgbClr val="4572B0"/>
    </a:accent6>
    <a:hlink>
      <a:srgbClr val="A2AE15"/>
    </a:hlink>
    <a:folHlink>
      <a:srgbClr val="DD7502"/>
    </a:folHlink>
  </a:clrScheme>
  <a:fontScheme name="Divider+Slide Vsn2">
    <a:majorFont>
      <a:latin typeface="Tahom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Divider+Slide Vsn2 16">
    <a:dk1>
      <a:srgbClr val="000000"/>
    </a:dk1>
    <a:lt1>
      <a:srgbClr val="FFFFFF"/>
    </a:lt1>
    <a:dk2>
      <a:srgbClr val="5D7D12"/>
    </a:dk2>
    <a:lt2>
      <a:srgbClr val="213081"/>
    </a:lt2>
    <a:accent1>
      <a:srgbClr val="9C042F"/>
    </a:accent1>
    <a:accent2>
      <a:srgbClr val="4D7EC3"/>
    </a:accent2>
    <a:accent3>
      <a:srgbClr val="FFFFFF"/>
    </a:accent3>
    <a:accent4>
      <a:srgbClr val="000000"/>
    </a:accent4>
    <a:accent5>
      <a:srgbClr val="CBAAAD"/>
    </a:accent5>
    <a:accent6>
      <a:srgbClr val="4572B0"/>
    </a:accent6>
    <a:hlink>
      <a:srgbClr val="A2AE15"/>
    </a:hlink>
    <a:folHlink>
      <a:srgbClr val="DD7502"/>
    </a:folHlink>
  </a:clrScheme>
  <a:fontScheme name="Divider+Slide Vsn2">
    <a:majorFont>
      <a:latin typeface="Tahom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Divider+Slide Vsn2 16">
    <a:dk1>
      <a:srgbClr val="000000"/>
    </a:dk1>
    <a:lt1>
      <a:srgbClr val="FFFFFF"/>
    </a:lt1>
    <a:dk2>
      <a:srgbClr val="5D7D12"/>
    </a:dk2>
    <a:lt2>
      <a:srgbClr val="213081"/>
    </a:lt2>
    <a:accent1>
      <a:srgbClr val="9C042F"/>
    </a:accent1>
    <a:accent2>
      <a:srgbClr val="4D7EC3"/>
    </a:accent2>
    <a:accent3>
      <a:srgbClr val="FFFFFF"/>
    </a:accent3>
    <a:accent4>
      <a:srgbClr val="000000"/>
    </a:accent4>
    <a:accent5>
      <a:srgbClr val="CBAAAD"/>
    </a:accent5>
    <a:accent6>
      <a:srgbClr val="4572B0"/>
    </a:accent6>
    <a:hlink>
      <a:srgbClr val="A2AE15"/>
    </a:hlink>
    <a:folHlink>
      <a:srgbClr val="DD7502"/>
    </a:folHlink>
  </a:clrScheme>
  <a:fontScheme name="Divider+Slide Vsn2">
    <a:majorFont>
      <a:latin typeface="Tahom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Divider+Slide Vsn2 16">
    <a:dk1>
      <a:srgbClr val="000000"/>
    </a:dk1>
    <a:lt1>
      <a:srgbClr val="FFFFFF"/>
    </a:lt1>
    <a:dk2>
      <a:srgbClr val="5D7D12"/>
    </a:dk2>
    <a:lt2>
      <a:srgbClr val="213081"/>
    </a:lt2>
    <a:accent1>
      <a:srgbClr val="9C042F"/>
    </a:accent1>
    <a:accent2>
      <a:srgbClr val="4D7EC3"/>
    </a:accent2>
    <a:accent3>
      <a:srgbClr val="FFFFFF"/>
    </a:accent3>
    <a:accent4>
      <a:srgbClr val="000000"/>
    </a:accent4>
    <a:accent5>
      <a:srgbClr val="CBAAAD"/>
    </a:accent5>
    <a:accent6>
      <a:srgbClr val="4572B0"/>
    </a:accent6>
    <a:hlink>
      <a:srgbClr val="A2AE15"/>
    </a:hlink>
    <a:folHlink>
      <a:srgbClr val="DD7502"/>
    </a:folHlink>
  </a:clrScheme>
  <a:fontScheme name="Divider+Slide Vsn2">
    <a:majorFont>
      <a:latin typeface="Tahom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Divider+Slide Vsn2 16">
    <a:dk1>
      <a:srgbClr val="000000"/>
    </a:dk1>
    <a:lt1>
      <a:srgbClr val="FFFFFF"/>
    </a:lt1>
    <a:dk2>
      <a:srgbClr val="5D7D12"/>
    </a:dk2>
    <a:lt2>
      <a:srgbClr val="213081"/>
    </a:lt2>
    <a:accent1>
      <a:srgbClr val="9C042F"/>
    </a:accent1>
    <a:accent2>
      <a:srgbClr val="4D7EC3"/>
    </a:accent2>
    <a:accent3>
      <a:srgbClr val="FFFFFF"/>
    </a:accent3>
    <a:accent4>
      <a:srgbClr val="000000"/>
    </a:accent4>
    <a:accent5>
      <a:srgbClr val="CBAAAD"/>
    </a:accent5>
    <a:accent6>
      <a:srgbClr val="4572B0"/>
    </a:accent6>
    <a:hlink>
      <a:srgbClr val="A2AE15"/>
    </a:hlink>
    <a:folHlink>
      <a:srgbClr val="DD7502"/>
    </a:folHlink>
  </a:clrScheme>
  <a:fontScheme name="Divider+Slide Vsn2">
    <a:majorFont>
      <a:latin typeface="Tahom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Divider+Slide Vsn2 16">
    <a:dk1>
      <a:srgbClr val="000000"/>
    </a:dk1>
    <a:lt1>
      <a:srgbClr val="FFFFFF"/>
    </a:lt1>
    <a:dk2>
      <a:srgbClr val="5D7D12"/>
    </a:dk2>
    <a:lt2>
      <a:srgbClr val="213081"/>
    </a:lt2>
    <a:accent1>
      <a:srgbClr val="9C042F"/>
    </a:accent1>
    <a:accent2>
      <a:srgbClr val="4D7EC3"/>
    </a:accent2>
    <a:accent3>
      <a:srgbClr val="FFFFFF"/>
    </a:accent3>
    <a:accent4>
      <a:srgbClr val="000000"/>
    </a:accent4>
    <a:accent5>
      <a:srgbClr val="CBAAAD"/>
    </a:accent5>
    <a:accent6>
      <a:srgbClr val="4572B0"/>
    </a:accent6>
    <a:hlink>
      <a:srgbClr val="A2AE15"/>
    </a:hlink>
    <a:folHlink>
      <a:srgbClr val="DD7502"/>
    </a:folHlink>
  </a:clrScheme>
  <a:fontScheme name="Divider+Slide Vsn2">
    <a:majorFont>
      <a:latin typeface="Tahom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817</Words>
  <Application>Microsoft Macintosh PowerPoint</Application>
  <PresentationFormat>Grand écran</PresentationFormat>
  <Paragraphs>156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5" baseType="lpstr">
      <vt:lpstr>Aptos</vt:lpstr>
      <vt:lpstr>Aptos Narrow</vt:lpstr>
      <vt:lpstr>Arial</vt:lpstr>
      <vt:lpstr>Avenir Next LT Pro Demi</vt:lpstr>
      <vt:lpstr>Calibri</vt:lpstr>
      <vt:lpstr>IBM Plex Mono</vt:lpstr>
      <vt:lpstr>Plus Jakarta Sans</vt:lpstr>
      <vt:lpstr>Radio Canada Big</vt:lpstr>
      <vt:lpstr>Raleway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Joey Rakotoson</cp:lastModifiedBy>
  <cp:revision>4</cp:revision>
  <dcterms:created xsi:type="dcterms:W3CDTF">2013-01-27T09:14:16Z</dcterms:created>
  <dcterms:modified xsi:type="dcterms:W3CDTF">2026-07-31T19:36:52Z</dcterms:modified>
  <cp:category/>
</cp:coreProperties>
</file>